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74" r:id="rId2"/>
    <p:sldId id="275" r:id="rId3"/>
    <p:sldId id="277" r:id="rId4"/>
    <p:sldId id="285" r:id="rId5"/>
    <p:sldId id="311" r:id="rId6"/>
    <p:sldId id="279" r:id="rId7"/>
    <p:sldId id="280" r:id="rId8"/>
    <p:sldId id="290" r:id="rId9"/>
    <p:sldId id="309" r:id="rId10"/>
    <p:sldId id="305" r:id="rId11"/>
    <p:sldId id="316" r:id="rId12"/>
    <p:sldId id="317" r:id="rId13"/>
    <p:sldId id="318" r:id="rId14"/>
    <p:sldId id="319" r:id="rId15"/>
    <p:sldId id="320" r:id="rId16"/>
    <p:sldId id="322" r:id="rId17"/>
    <p:sldId id="321" r:id="rId18"/>
    <p:sldId id="310" r:id="rId19"/>
    <p:sldId id="313" r:id="rId20"/>
    <p:sldId id="323" r:id="rId21"/>
    <p:sldId id="314" r:id="rId22"/>
    <p:sldId id="315" r:id="rId23"/>
    <p:sldId id="294" r:id="rId24"/>
    <p:sldId id="295" r:id="rId25"/>
    <p:sldId id="287" r:id="rId26"/>
    <p:sldId id="308" r:id="rId27"/>
    <p:sldId id="302" r:id="rId28"/>
    <p:sldId id="303" r:id="rId29"/>
    <p:sldId id="293" r:id="rId30"/>
    <p:sldId id="291" r:id="rId31"/>
    <p:sldId id="306" r:id="rId32"/>
    <p:sldId id="307" r:id="rId33"/>
    <p:sldId id="288" r:id="rId34"/>
    <p:sldId id="304" r:id="rId35"/>
    <p:sldId id="289" r:id="rId36"/>
    <p:sldId id="297" r:id="rId37"/>
    <p:sldId id="292" r:id="rId38"/>
    <p:sldId id="298" r:id="rId39"/>
    <p:sldId id="299" r:id="rId40"/>
    <p:sldId id="312" r:id="rId41"/>
    <p:sldId id="30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22F2650-1F40-4CC4-AC20-C8CA71BE9BEC}">
          <p14:sldIdLst>
            <p14:sldId id="274"/>
            <p14:sldId id="275"/>
          </p14:sldIdLst>
        </p14:section>
        <p14:section name="개요" id="{D9A4B8F6-304C-4D6F-817C-DEEE09C9206B}">
          <p14:sldIdLst>
            <p14:sldId id="277"/>
            <p14:sldId id="285"/>
            <p14:sldId id="311"/>
            <p14:sldId id="279"/>
            <p14:sldId id="280"/>
          </p14:sldIdLst>
        </p14:section>
        <p14:section name="데이터" id="{AAB6D6D5-DC0E-49C7-90E1-4C48B7FDB5EE}">
          <p14:sldIdLst>
            <p14:sldId id="290"/>
            <p14:sldId id="309"/>
          </p14:sldIdLst>
        </p14:section>
        <p14:section name="아이템" id="{A0B231CD-519F-49E5-9272-7E19A17087A3}">
          <p14:sldIdLst>
            <p14:sldId id="305"/>
            <p14:sldId id="316"/>
            <p14:sldId id="317"/>
            <p14:sldId id="318"/>
            <p14:sldId id="319"/>
          </p14:sldIdLst>
        </p14:section>
        <p14:section name="인벤토리" id="{625ED30C-177B-45C3-B0FF-1352F57BD968}">
          <p14:sldIdLst>
            <p14:sldId id="320"/>
            <p14:sldId id="322"/>
            <p14:sldId id="321"/>
            <p14:sldId id="310"/>
          </p14:sldIdLst>
        </p14:section>
        <p14:section name="아이템 강화" id="{F99AE3EA-2ADE-44A6-85AB-82C735774CFB}">
          <p14:sldIdLst>
            <p14:sldId id="313"/>
            <p14:sldId id="323"/>
          </p14:sldIdLst>
        </p14:section>
        <p14:section name="아이템 추천" id="{2A365C91-F3E9-463C-9816-4ADD25378B2D}">
          <p14:sldIdLst>
            <p14:sldId id="314"/>
          </p14:sldIdLst>
        </p14:section>
        <p14:section name="봉인 아이템" id="{781C04FF-C0BD-459C-BAC6-86341709D784}">
          <p14:sldIdLst>
            <p14:sldId id="315"/>
          </p14:sldIdLst>
        </p14:section>
        <p14:section name="던전" id="{377FF9FF-8B25-41DD-B15A-539AE3B79511}">
          <p14:sldIdLst>
            <p14:sldId id="294"/>
            <p14:sldId id="295"/>
            <p14:sldId id="287"/>
            <p14:sldId id="308"/>
          </p14:sldIdLst>
        </p14:section>
        <p14:section name="캐릭터" id="{71D65AD8-0681-470D-AE19-71B3B9506EB3}">
          <p14:sldIdLst>
            <p14:sldId id="302"/>
            <p14:sldId id="303"/>
            <p14:sldId id="293"/>
            <p14:sldId id="291"/>
            <p14:sldId id="306"/>
            <p14:sldId id="307"/>
          </p14:sldIdLst>
        </p14:section>
        <p14:section name="몬스터" id="{6C6B5C6E-FDF2-49FD-8C57-43EA9BB9756D}">
          <p14:sldIdLst>
            <p14:sldId id="288"/>
            <p14:sldId id="304"/>
            <p14:sldId id="289"/>
          </p14:sldIdLst>
        </p14:section>
        <p14:section name="스킬" id="{84F1DEA9-40AC-4D65-8892-18D0C5860C67}">
          <p14:sldIdLst>
            <p14:sldId id="297"/>
            <p14:sldId id="292"/>
            <p14:sldId id="298"/>
            <p14:sldId id="299"/>
          </p14:sldIdLst>
        </p14:section>
        <p14:section name="전투 시스템" id="{D971FFD3-4C64-467C-B10C-83F220DD4410}">
          <p14:sldIdLst>
            <p14:sldId id="312"/>
          </p14:sldIdLst>
        </p14:section>
        <p14:section name="마무리" id="{022069DA-BD2A-41EA-A9F0-303F37FBC83D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000"/>
    <a:srgbClr val="FFF2CC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4705" autoAdjust="0"/>
  </p:normalViewPr>
  <p:slideViewPr>
    <p:cSldViewPr snapToGrid="0" showGuides="1">
      <p:cViewPr varScale="1">
        <p:scale>
          <a:sx n="105" d="100"/>
          <a:sy n="105" d="100"/>
        </p:scale>
        <p:origin x="83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2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C7B63-05D9-48CC-AD04-A1271FDC43F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DB7AB-23CB-41E2-9A79-982E6620B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4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 용으로 </a:t>
            </a:r>
            <a:r>
              <a:rPr lang="ko-KR" altLang="en-US" dirty="0" err="1"/>
              <a:t>할려면</a:t>
            </a:r>
            <a:r>
              <a:rPr lang="ko-KR" altLang="en-US" dirty="0"/>
              <a:t> 어떻게 할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데이터 캐릭터 </a:t>
            </a:r>
            <a:r>
              <a:rPr lang="en-US" altLang="ko-KR" dirty="0"/>
              <a:t>: </a:t>
            </a:r>
            <a:r>
              <a:rPr lang="ko-KR" altLang="en-US" dirty="0"/>
              <a:t>시스템에 대한 이해도와 구현 방식을 설명</a:t>
            </a:r>
            <a:endParaRPr lang="en-US" altLang="ko-KR" dirty="0"/>
          </a:p>
          <a:p>
            <a:r>
              <a:rPr lang="en-US" altLang="ko-KR" dirty="0"/>
              <a:t>Collision</a:t>
            </a:r>
            <a:r>
              <a:rPr lang="ko-KR" altLang="en-US" dirty="0"/>
              <a:t>에서 </a:t>
            </a:r>
            <a:r>
              <a:rPr lang="en-US" altLang="ko-KR" dirty="0"/>
              <a:t>tag</a:t>
            </a:r>
            <a:r>
              <a:rPr lang="ko-KR" altLang="en-US" dirty="0"/>
              <a:t>를 사용하면 </a:t>
            </a:r>
            <a:r>
              <a:rPr lang="ko-KR" altLang="en-US" dirty="0" err="1"/>
              <a:t>연산량이</a:t>
            </a:r>
            <a:r>
              <a:rPr lang="ko-KR" altLang="en-US" dirty="0"/>
              <a:t> 늘어남 </a:t>
            </a:r>
            <a:r>
              <a:rPr lang="en-US" altLang="ko-KR" dirty="0"/>
              <a:t>Layer</a:t>
            </a:r>
            <a:r>
              <a:rPr lang="ko-KR" altLang="en-US" dirty="0"/>
              <a:t>를 사용해 줄일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23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사망시</a:t>
            </a:r>
            <a:r>
              <a:rPr lang="ko-KR" altLang="en-US" dirty="0"/>
              <a:t> 보상으로 아이템 가져가기</a:t>
            </a:r>
            <a:endParaRPr lang="en-US" altLang="ko-KR" dirty="0"/>
          </a:p>
          <a:p>
            <a:r>
              <a:rPr lang="ko-KR" altLang="en-US" dirty="0"/>
              <a:t>캐릭터가 </a:t>
            </a:r>
            <a:r>
              <a:rPr lang="ko-KR" altLang="en-US" dirty="0" err="1"/>
              <a:t>사망하게되면</a:t>
            </a:r>
            <a:r>
              <a:rPr lang="ko-KR" altLang="en-US" dirty="0"/>
              <a:t> 기존에는 획득한 아이템 모두를 잃게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유저가 들인 시간 대비 위 방식은 좋지 않은 플레이 경험으로 이어질 가능성이 있기에 인벤토리에 가지고 있던 아이템 </a:t>
            </a:r>
            <a:r>
              <a:rPr lang="en-US" altLang="ko-KR" dirty="0"/>
              <a:t>( </a:t>
            </a:r>
            <a:r>
              <a:rPr lang="ko-KR" altLang="en-US" dirty="0"/>
              <a:t>착용 중이던 아이템 포함</a:t>
            </a:r>
            <a:r>
              <a:rPr lang="en-US" altLang="ko-KR" dirty="0"/>
              <a:t>)</a:t>
            </a:r>
            <a:r>
              <a:rPr lang="ko-KR" altLang="en-US" dirty="0"/>
              <a:t>을 하나 가지고 마을로 복귀할 수 있도록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종의 아이템이 인벤토리에서 랜덤으로 등장하며 등장한 아이템은 </a:t>
            </a:r>
            <a:r>
              <a:rPr lang="en-US" altLang="ko-KR" dirty="0"/>
              <a:t>1</a:t>
            </a:r>
            <a:r>
              <a:rPr lang="ko-KR" altLang="en-US" dirty="0"/>
              <a:t>회에 한해 무료로 가져 갈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랜덤으로 뽑힌 </a:t>
            </a:r>
            <a:r>
              <a:rPr lang="en-US" altLang="ko-KR" dirty="0"/>
              <a:t>3</a:t>
            </a:r>
            <a:r>
              <a:rPr lang="ko-KR" altLang="en-US" dirty="0"/>
              <a:t>종의 아이템이 마음에 들지 않은 경우도 있고 이전 게임에서 매우 높은 등급의 아이템을 인벤토리에 가지고 있던 경우라면 해당 아이템이 랜덤으로 뽑히길 유저는 바랄 것이다</a:t>
            </a:r>
            <a:r>
              <a:rPr lang="en-US" altLang="ko-KR" dirty="0"/>
              <a:t>. </a:t>
            </a:r>
            <a:r>
              <a:rPr lang="ko-KR" altLang="en-US" dirty="0"/>
              <a:t>그렇기에 가져갈 아이템을 새롭게 뽑을 수 있도록 한다</a:t>
            </a:r>
            <a:r>
              <a:rPr lang="en-US" altLang="ko-KR" dirty="0"/>
              <a:t>. </a:t>
            </a:r>
            <a:r>
              <a:rPr lang="ko-KR" altLang="en-US" dirty="0"/>
              <a:t>대신 유저가 가지고 있던 재화</a:t>
            </a:r>
            <a:r>
              <a:rPr lang="en-US" altLang="ko-KR" dirty="0"/>
              <a:t>, </a:t>
            </a:r>
            <a:r>
              <a:rPr lang="ko-KR" altLang="en-US" dirty="0"/>
              <a:t>없다면 게임의 진행 보상 중 일부를 소비해야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가져간 아이템은 다음 게임에서 유저가 선택적으로 사용할 수 있는데 무작정 </a:t>
            </a:r>
            <a:r>
              <a:rPr lang="ko-KR" altLang="en-US" dirty="0" err="1"/>
              <a:t>사용가능하게</a:t>
            </a:r>
            <a:r>
              <a:rPr lang="ko-KR" altLang="en-US" dirty="0"/>
              <a:t> 되는데 한번 던전에 가져가면 다시 가지고 나올 수 없게 된다</a:t>
            </a:r>
            <a:r>
              <a:rPr lang="en-US" altLang="ko-KR" dirty="0"/>
              <a:t>. ( </a:t>
            </a:r>
            <a:r>
              <a:rPr lang="ko-KR" altLang="en-US" dirty="0"/>
              <a:t>대신 해당 게임에서 동일한 아이템을 또 획득하면 해당 아이템을 가져 나올 수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그리고 유저가 던전에 가져간 아이템은 사용을 위한 미션이 있는데 아이템의 등급 별로 미션의 난이도가 책정 된다</a:t>
            </a:r>
            <a:r>
              <a:rPr lang="en-US" altLang="ko-KR" dirty="0"/>
              <a:t>. ( 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10</a:t>
            </a:r>
            <a:r>
              <a:rPr lang="ko-KR" altLang="en-US" dirty="0"/>
              <a:t>마리 처치 </a:t>
            </a:r>
            <a:r>
              <a:rPr lang="en-US" altLang="ko-KR" dirty="0"/>
              <a:t>: </a:t>
            </a:r>
            <a:r>
              <a:rPr lang="ko-KR" altLang="en-US" dirty="0"/>
              <a:t>일반 등급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20</a:t>
            </a:r>
            <a:r>
              <a:rPr lang="ko-KR" altLang="en-US" dirty="0"/>
              <a:t>마리 처치 고 등급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30</a:t>
            </a:r>
            <a:r>
              <a:rPr lang="ko-KR" altLang="en-US" dirty="0"/>
              <a:t>마리 처치 </a:t>
            </a:r>
            <a:r>
              <a:rPr lang="en-US" altLang="ko-KR" dirty="0"/>
              <a:t>: </a:t>
            </a:r>
            <a:r>
              <a:rPr lang="ko-KR" altLang="en-US" dirty="0"/>
              <a:t>전설 등급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아이템 사용 조건 미션 또한 이전 슬라이드의 내용과 동일하게 화면 팝업으로 보여주고 클리어 시 사라지도록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45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의도가 빠져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20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이것을 어떻게 설계할지 정리 </a:t>
            </a:r>
            <a:endParaRPr lang="en-US" altLang="ko-KR" dirty="0"/>
          </a:p>
          <a:p>
            <a:r>
              <a:rPr lang="ko-KR" altLang="en-US" dirty="0"/>
              <a:t>이것을 보고 프로그래머가 어떻게 </a:t>
            </a:r>
            <a:r>
              <a:rPr lang="ko-KR" altLang="en-US" dirty="0" err="1"/>
              <a:t>맵을</a:t>
            </a:r>
            <a:r>
              <a:rPr lang="ko-KR" altLang="en-US" dirty="0"/>
              <a:t> 디자인할지 정할 수 있도록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189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10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게임의 컨텐츠가 </a:t>
            </a:r>
            <a:r>
              <a:rPr lang="en-US" altLang="ko-KR" sz="1200" dirty="0"/>
              <a:t>‘PVE’</a:t>
            </a:r>
            <a:r>
              <a:rPr lang="ko-KR" altLang="en-US" sz="1200" dirty="0"/>
              <a:t>형태로 진행됨으로 게임의 재미를 추가하기 위해 몬스터에 </a:t>
            </a:r>
            <a:r>
              <a:rPr lang="en-US" altLang="ko-KR" sz="1200" dirty="0"/>
              <a:t>AI</a:t>
            </a:r>
            <a:r>
              <a:rPr lang="ko-KR" altLang="en-US" sz="1200" dirty="0"/>
              <a:t>를 추가한다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플레이어는 몬스터의 행동 패턴을 학습하고 공략하는 것을 목표로 게임을 플레이 하게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몬스터 </a:t>
            </a:r>
            <a:r>
              <a:rPr lang="en-US" altLang="ko-KR" sz="1200" dirty="0"/>
              <a:t>AI</a:t>
            </a:r>
            <a:r>
              <a:rPr lang="ko-KR" altLang="en-US" sz="1200" dirty="0"/>
              <a:t>는 </a:t>
            </a:r>
            <a:r>
              <a:rPr lang="en-US" altLang="ko-KR" sz="1200" dirty="0"/>
              <a:t>‘</a:t>
            </a:r>
            <a:r>
              <a:rPr lang="ko-KR" altLang="en-US" sz="1200" dirty="0"/>
              <a:t>유한 상태 머신</a:t>
            </a:r>
            <a:r>
              <a:rPr lang="en-US" altLang="ko-KR" sz="1200" dirty="0"/>
              <a:t>’</a:t>
            </a:r>
            <a:r>
              <a:rPr lang="ko-KR" altLang="en-US" sz="1200" dirty="0"/>
              <a:t>의 개념을 차용해 조건 검사 이후 변경된 상태 값에 따라 스스로 행동하도록 하려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따라서 몬스터의 상태 값을 변경하는 </a:t>
            </a:r>
            <a:r>
              <a:rPr lang="en-US" altLang="ko-KR" sz="1200" dirty="0"/>
              <a:t>AI</a:t>
            </a:r>
            <a:r>
              <a:rPr lang="ko-KR" altLang="en-US" sz="1200" dirty="0"/>
              <a:t>함수와 변경된 상태 값에 따라 행동을 취하는 </a:t>
            </a:r>
            <a:r>
              <a:rPr lang="en-US" altLang="ko-KR" sz="1200" dirty="0"/>
              <a:t>Action </a:t>
            </a:r>
            <a:r>
              <a:rPr lang="ko-KR" altLang="en-US" sz="1200" dirty="0"/>
              <a:t>함수 둘로 나눠 시스템을 진행한다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 </a:t>
            </a:r>
            <a:r>
              <a:rPr lang="ko-KR" altLang="en-US" sz="1200" dirty="0"/>
              <a:t>함수는 </a:t>
            </a:r>
            <a:r>
              <a:rPr lang="en-US" altLang="ko-KR" sz="1200" dirty="0" err="1"/>
              <a:t>FixedUpdate</a:t>
            </a:r>
            <a:r>
              <a:rPr lang="en-US" altLang="ko-KR" sz="1200" dirty="0"/>
              <a:t> </a:t>
            </a:r>
            <a:r>
              <a:rPr lang="ko-KR" altLang="en-US" sz="1200" dirty="0"/>
              <a:t>함수에서 실행</a:t>
            </a:r>
            <a:r>
              <a:rPr lang="en-US" altLang="ko-KR" sz="1200" dirty="0"/>
              <a:t>, Action </a:t>
            </a:r>
            <a:r>
              <a:rPr lang="ko-KR" altLang="en-US" sz="1200" dirty="0"/>
              <a:t>함수는 </a:t>
            </a:r>
            <a:r>
              <a:rPr lang="en-US" altLang="ko-KR" sz="1200" dirty="0"/>
              <a:t>Update </a:t>
            </a:r>
            <a:r>
              <a:rPr lang="ko-KR" altLang="en-US" sz="1200" dirty="0"/>
              <a:t>함수에서 독립적으로 실행된다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Update </a:t>
            </a:r>
            <a:r>
              <a:rPr lang="ko-KR" altLang="en-US" sz="1200" dirty="0"/>
              <a:t>계열의 함수에서 실행</a:t>
            </a:r>
            <a:r>
              <a:rPr lang="en-US" altLang="ko-KR" sz="1200" dirty="0"/>
              <a:t>,</a:t>
            </a:r>
            <a:r>
              <a:rPr lang="ko-KR" altLang="en-US" sz="1200" dirty="0"/>
              <a:t> 몬스터 객체가 사라지기 전까지 반복 호출된다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99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타겟을 설정하는 자세한 방법 그림으로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985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그램도 함께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2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캐릭터가 공격 시 착용중인 아이템 </a:t>
            </a:r>
            <a:r>
              <a:rPr lang="en-US" altLang="ko-KR" dirty="0"/>
              <a:t>(USEITEM)</a:t>
            </a:r>
            <a:r>
              <a:rPr lang="ko-KR" altLang="en-US" dirty="0"/>
              <a:t>을 활용해 공격하게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착용하고 있는 무기마다 플레이어 캐릭터의 공격 모션이 달라진다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공격시</a:t>
            </a:r>
            <a:r>
              <a:rPr lang="ko-KR" altLang="en-US" dirty="0"/>
              <a:t> 착용하고 있는 무기에 해당하는 이펙트가 연출된다</a:t>
            </a:r>
            <a:r>
              <a:rPr lang="en-US" altLang="ko-KR" dirty="0"/>
              <a:t>. ( </a:t>
            </a:r>
            <a:r>
              <a:rPr lang="ko-KR" altLang="en-US" dirty="0"/>
              <a:t>검 </a:t>
            </a:r>
            <a:r>
              <a:rPr lang="en-US" altLang="ko-KR" dirty="0"/>
              <a:t>: </a:t>
            </a:r>
            <a:r>
              <a:rPr lang="ko-KR" altLang="en-US" dirty="0"/>
              <a:t>검기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: </a:t>
            </a:r>
            <a:r>
              <a:rPr lang="ko-KR" altLang="en-US" dirty="0"/>
              <a:t>총알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해당 이펙트에 충돌된 적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)</a:t>
            </a:r>
            <a:r>
              <a:rPr lang="ko-KR" altLang="en-US" dirty="0"/>
              <a:t>는 데미지를 받게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총알의 경우 </a:t>
            </a:r>
            <a:r>
              <a:rPr lang="ko-KR" altLang="en-US" dirty="0" err="1"/>
              <a:t>콜라이더</a:t>
            </a:r>
            <a:r>
              <a:rPr lang="ko-KR" altLang="en-US" dirty="0"/>
              <a:t> 충돌 전까지 직선 운동을 하고</a:t>
            </a:r>
            <a:endParaRPr lang="en-US" altLang="ko-KR" dirty="0"/>
          </a:p>
          <a:p>
            <a:r>
              <a:rPr lang="ko-KR" altLang="en-US" dirty="0"/>
              <a:t>검기의 경우 공격 범위에 생성된 이후 캐릭터의 모션이 종료되면 함께 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캐릭터의 공격은 주위에 공격할 대상이 없는 경우 캐릭터가 바라보는 방향으로 진행되며</a:t>
            </a:r>
            <a:endParaRPr lang="en-US" altLang="ko-KR" dirty="0"/>
          </a:p>
          <a:p>
            <a:r>
              <a:rPr lang="ko-KR" altLang="en-US" dirty="0"/>
              <a:t>캐릭터 주위에 공격할 대상이 있는 경우 해당 대상을 바라보든 방향으로 공격을 진행한다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캐릭터의 공격 모션은 총과 검이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총은 격발하는 모션만 있고</a:t>
            </a:r>
            <a:endParaRPr lang="en-US" altLang="ko-KR" dirty="0"/>
          </a:p>
          <a:p>
            <a:r>
              <a:rPr lang="ko-KR" altLang="en-US" dirty="0"/>
              <a:t>검은 또 다시 세부적으로 </a:t>
            </a:r>
            <a:r>
              <a:rPr lang="en-US" altLang="ko-KR" dirty="0"/>
              <a:t>3</a:t>
            </a:r>
            <a:r>
              <a:rPr lang="ko-KR" altLang="en-US" dirty="0"/>
              <a:t>개로 나뉜다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모션은 단계 동작으로 진행되며 </a:t>
            </a:r>
            <a:endParaRPr lang="en-US" altLang="ko-KR" dirty="0"/>
          </a:p>
          <a:p>
            <a:r>
              <a:rPr lang="en-US" altLang="ko-KR" dirty="0"/>
              <a:t>SD </a:t>
            </a:r>
            <a:r>
              <a:rPr lang="ko-KR" altLang="en-US" dirty="0"/>
              <a:t>캐릭터인 점을 감안해 동작 부분만 되면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41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기획서의 경우 전체 내용을 정리해서 최종적으로 이야기 하고 싶은 내용을 설명해야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5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유저의 체력이 지속적으로 감소되는 것은 페널티라고 생각하고 그것을 항상 가지고 게임을 플레이하면 유저 입자에서 불쾌감이 들 것이라 판단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지속적으로 감소하고 </a:t>
            </a:r>
            <a:r>
              <a:rPr lang="en-US" altLang="ko-KR" dirty="0"/>
              <a:t>0</a:t>
            </a:r>
            <a:r>
              <a:rPr lang="ko-KR" altLang="en-US" dirty="0"/>
              <a:t>이 되는 순간 부터 체력이 점차 감소하게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사용한 마나는 방을 이동하면 일부 회복하고 </a:t>
            </a:r>
            <a:r>
              <a:rPr lang="ko-KR" altLang="en-US" dirty="0" err="1"/>
              <a:t>포션을</a:t>
            </a:r>
            <a:r>
              <a:rPr lang="ko-KR" altLang="en-US" dirty="0"/>
              <a:t> 획득하면 회복할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 내용과 의도를 다른 페이지로 나눠 설명하자 </a:t>
            </a:r>
            <a:r>
              <a:rPr lang="en-US" altLang="ko-KR" dirty="0"/>
              <a:t>( </a:t>
            </a:r>
            <a:r>
              <a:rPr lang="ko-KR" altLang="en-US" dirty="0"/>
              <a:t>가독성을 올릴 수 있도록 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1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키배열을 보여주고 사용할 키들을 이미지로 표시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로컬 </a:t>
            </a:r>
            <a:r>
              <a:rPr lang="en-US" altLang="ko-KR" dirty="0"/>
              <a:t>DB</a:t>
            </a:r>
            <a:r>
              <a:rPr lang="ko-KR" altLang="en-US" dirty="0"/>
              <a:t>로 사용하되 </a:t>
            </a:r>
            <a:r>
              <a:rPr lang="en-US" altLang="ko-KR" dirty="0"/>
              <a:t>CSV </a:t>
            </a:r>
            <a:r>
              <a:rPr lang="ko-KR" altLang="en-US" dirty="0"/>
              <a:t>보다는 </a:t>
            </a:r>
            <a:r>
              <a:rPr lang="en-US" altLang="ko-KR" dirty="0" err="1"/>
              <a:t>MySql</a:t>
            </a:r>
            <a:r>
              <a:rPr lang="ko-KR" altLang="en-US" dirty="0"/>
              <a:t>이 기획자로서 경쟁력 있어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기획자가 설명하기에 무거운 주제이다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사례를 좀더 살펴보고 보완하거나 제외하자</a:t>
            </a:r>
            <a:endParaRPr lang="en-US" altLang="ko-KR" dirty="0"/>
          </a:p>
          <a:p>
            <a:r>
              <a:rPr lang="ko-KR" altLang="en-US" dirty="0"/>
              <a:t>비용의 문제이다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8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안드로이드는 안됨 </a:t>
            </a:r>
            <a:endParaRPr lang="en-US" altLang="ko-KR" dirty="0"/>
          </a:p>
          <a:p>
            <a:r>
              <a:rPr lang="ko-KR" altLang="en-US" dirty="0" err="1"/>
              <a:t>라이엇</a:t>
            </a:r>
            <a:r>
              <a:rPr lang="ko-KR" altLang="en-US" dirty="0"/>
              <a:t> 게임즈 </a:t>
            </a:r>
            <a:r>
              <a:rPr lang="ko-KR" altLang="en-US" dirty="0" err="1"/>
              <a:t>뱅가드를</a:t>
            </a:r>
            <a:r>
              <a:rPr lang="ko-KR" altLang="en-US" dirty="0"/>
              <a:t> 조사하고 분석해보자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218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마우스와 터치 </a:t>
            </a:r>
            <a:r>
              <a:rPr lang="ko-KR" altLang="en-US" dirty="0" err="1"/>
              <a:t>드레그의</a:t>
            </a:r>
            <a:r>
              <a:rPr lang="ko-KR" altLang="en-US" dirty="0"/>
              <a:t> 차이를 설명하자</a:t>
            </a:r>
            <a:endParaRPr lang="en-US" altLang="ko-KR" dirty="0"/>
          </a:p>
          <a:p>
            <a:r>
              <a:rPr lang="en-US" altLang="ko-KR" dirty="0"/>
              <a:t>UI/UX </a:t>
            </a:r>
            <a:r>
              <a:rPr lang="ko-KR" altLang="en-US" dirty="0"/>
              <a:t>에 대산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소지 아이템의 경우 인벤토리 칸이 무한정일 경우 무한한 업그레이드가 가능하다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기능으로 유저로 하여금 선택하도록 만들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예를 들어 무기를 많이 가지고 있을 경우 이후에 얻을 소지 아이템의 공간이 부족해지고</a:t>
            </a:r>
            <a:r>
              <a:rPr lang="en-US" altLang="ko-KR" sz="1200" dirty="0"/>
              <a:t>, </a:t>
            </a:r>
            <a:r>
              <a:rPr lang="ko-KR" altLang="en-US" sz="1200" dirty="0"/>
              <a:t>반대로 소지 아이템이 많은 경우 무기 아이템을 저장할 공간이 부족해진다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41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착용 아이템</a:t>
            </a:r>
            <a:r>
              <a:rPr lang="en-US" altLang="ko-KR" dirty="0"/>
              <a:t>( </a:t>
            </a:r>
            <a:r>
              <a:rPr lang="ko-KR" altLang="en-US" dirty="0"/>
              <a:t>무기</a:t>
            </a:r>
            <a:r>
              <a:rPr lang="en-US" altLang="ko-KR" dirty="0"/>
              <a:t>)</a:t>
            </a:r>
            <a:r>
              <a:rPr lang="ko-KR" altLang="en-US" dirty="0"/>
              <a:t>의 경우 동일한 아이템 </a:t>
            </a:r>
            <a:r>
              <a:rPr lang="en-US" altLang="ko-KR" dirty="0"/>
              <a:t>3</a:t>
            </a:r>
            <a:r>
              <a:rPr lang="ko-KR" altLang="en-US" dirty="0"/>
              <a:t>개를 모으게 되면 해당 아이템 </a:t>
            </a:r>
            <a:r>
              <a:rPr lang="en-US" altLang="ko-KR" dirty="0"/>
              <a:t>3</a:t>
            </a:r>
            <a:r>
              <a:rPr lang="ko-KR" altLang="en-US" dirty="0"/>
              <a:t>개를 소비하는 것으로 더 높은 단계의 아이템을 만들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파밍의</a:t>
            </a:r>
            <a:r>
              <a:rPr lang="ko-KR" altLang="en-US" dirty="0"/>
              <a:t> 좋지 않은 경험을 배제하고 좋은 경험만 가질 수 있도록 하기 위해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3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아이템 추천기능</a:t>
            </a:r>
            <a:endParaRPr lang="en-US" altLang="ko-KR" dirty="0"/>
          </a:p>
          <a:p>
            <a:r>
              <a:rPr lang="ko-KR" altLang="en-US" dirty="0" err="1"/>
              <a:t>상황별</a:t>
            </a:r>
            <a:r>
              <a:rPr lang="ko-KR" altLang="en-US" dirty="0"/>
              <a:t> 또는 유저 </a:t>
            </a:r>
            <a:r>
              <a:rPr lang="ko-KR" altLang="en-US" dirty="0" err="1"/>
              <a:t>성향별</a:t>
            </a:r>
            <a:r>
              <a:rPr lang="ko-KR" altLang="en-US" dirty="0"/>
              <a:t> 아이템을 추천해 유저가 일일이 인벤토리에 들어가지 않아도 원하는 상황에 즉각적으로 아이템을 사용할 수 있도록 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유저의 체력이 </a:t>
            </a:r>
            <a:r>
              <a:rPr lang="en-US" altLang="ko-KR" dirty="0"/>
              <a:t>20%</a:t>
            </a:r>
            <a:r>
              <a:rPr lang="ko-KR" altLang="en-US" dirty="0"/>
              <a:t>이하인 경우 체력 보충이 필요하다 판단해 인벤토리에 소지하고 있는 </a:t>
            </a:r>
            <a:r>
              <a:rPr lang="ko-KR" altLang="en-US" dirty="0" err="1"/>
              <a:t>포션</a:t>
            </a:r>
            <a:r>
              <a:rPr lang="ko-KR" altLang="en-US" dirty="0"/>
              <a:t> 아이템을 팝업 창으로 화면 모서리에 띄워 </a:t>
            </a:r>
            <a:r>
              <a:rPr lang="ko-KR" altLang="en-US" dirty="0" err="1"/>
              <a:t>터치시</a:t>
            </a:r>
            <a:r>
              <a:rPr lang="ko-KR" altLang="en-US" dirty="0"/>
              <a:t> 사용되도록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유저가 획득한 아이템들 중 유저의 성향에 맞는 아이템</a:t>
            </a:r>
            <a:r>
              <a:rPr lang="en-US" altLang="ko-KR" dirty="0"/>
              <a:t>( </a:t>
            </a:r>
            <a:r>
              <a:rPr lang="ko-KR" altLang="en-US" dirty="0"/>
              <a:t>공격력 증가 계열</a:t>
            </a:r>
            <a:r>
              <a:rPr lang="en-US" altLang="ko-KR" dirty="0"/>
              <a:t>)</a:t>
            </a:r>
            <a:r>
              <a:rPr lang="ko-KR" altLang="en-US" dirty="0"/>
              <a:t>을 발견하게 되면 해당 아이템을 추천해주는 팝업을 띄워 </a:t>
            </a:r>
            <a:r>
              <a:rPr lang="ko-KR" altLang="en-US" dirty="0" err="1"/>
              <a:t>터치시</a:t>
            </a:r>
            <a:r>
              <a:rPr lang="ko-KR" altLang="en-US" dirty="0"/>
              <a:t> 자동으로 착용되도록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슬라이드에서 설명한 아이템 강화 또한 인벤토리에서 직접 강화 버튼을 누르는 것이 아닌 동일한 아이템 </a:t>
            </a:r>
            <a:r>
              <a:rPr lang="en-US" altLang="ko-KR" dirty="0"/>
              <a:t>3</a:t>
            </a:r>
            <a:r>
              <a:rPr lang="ko-KR" altLang="en-US" dirty="0"/>
              <a:t>종을 모았다는 알림과 함께 </a:t>
            </a:r>
            <a:r>
              <a:rPr lang="ko-KR" altLang="en-US" dirty="0" err="1"/>
              <a:t>터치시</a:t>
            </a:r>
            <a:r>
              <a:rPr lang="ko-KR" altLang="en-US" dirty="0"/>
              <a:t> 강화된 장비를 획득할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0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0E7975F-D1C8-4BF3-811B-8BE8CEDB92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969905-3298-424B-BD5C-766F5AF4AF1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0FBBED4-0DB3-47C7-94D5-F4FC04BACF78}"/>
                </a:ext>
              </a:extLst>
            </p:cNvPr>
            <p:cNvSpPr/>
            <p:nvPr userDrawn="1"/>
          </p:nvSpPr>
          <p:spPr>
            <a:xfrm>
              <a:off x="0" y="0"/>
              <a:ext cx="9235440" cy="68580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8839D4E3-4369-4AB6-8D66-8271063F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7885176" cy="1005842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1A3A2B-EA63-4E82-B07C-FCF501FF6C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31936" y="5678424"/>
            <a:ext cx="3212592" cy="75895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76ACCE-84AD-40B9-A074-E5F77531F1E9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13" name="Picture 2" descr="b, gear icon">
              <a:extLst>
                <a:ext uri="{FF2B5EF4-FFF2-40B4-BE49-F238E27FC236}">
                  <a16:creationId xmlns:a16="http://schemas.microsoft.com/office/drawing/2014/main" id="{4611C7FE-7EEF-4599-AD19-40C463CF6E5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, gear icon">
              <a:extLst>
                <a:ext uri="{FF2B5EF4-FFF2-40B4-BE49-F238E27FC236}">
                  <a16:creationId xmlns:a16="http://schemas.microsoft.com/office/drawing/2014/main" id="{301DB2CF-9F48-4262-B713-82D5A8DD3FC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b, gear icon">
            <a:extLst>
              <a:ext uri="{FF2B5EF4-FFF2-40B4-BE49-F238E27FC236}">
                <a16:creationId xmlns:a16="http://schemas.microsoft.com/office/drawing/2014/main" id="{A4348095-96F2-46AC-93D2-42E702BBAD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0E7975F-D1C8-4BF3-811B-8BE8CEDB92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969905-3298-424B-BD5C-766F5AF4AF1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0FBBED4-0DB3-47C7-94D5-F4FC04BACF78}"/>
                </a:ext>
              </a:extLst>
            </p:cNvPr>
            <p:cNvSpPr/>
            <p:nvPr userDrawn="1"/>
          </p:nvSpPr>
          <p:spPr>
            <a:xfrm>
              <a:off x="0" y="0"/>
              <a:ext cx="5212080" cy="68580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8839D4E3-4369-4AB6-8D66-8271063F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4410456" cy="1005842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1A3A2B-EA63-4E82-B07C-FCF501FF6C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42432" y="713232"/>
            <a:ext cx="5212080" cy="54315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Font typeface="Wingdings" panose="05000000000000000000" pitchFamily="2" charset="2"/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178400E6-314F-4B85-8F67-A1B5B12417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2C8EC9-924B-4A43-8A63-A11499BE35B6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14" name="Picture 2" descr="b, gear icon">
              <a:extLst>
                <a:ext uri="{FF2B5EF4-FFF2-40B4-BE49-F238E27FC236}">
                  <a16:creationId xmlns:a16="http://schemas.microsoft.com/office/drawing/2014/main" id="{EC59BA4B-8B79-4253-8E55-D96FDF11A68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b, gear icon">
              <a:extLst>
                <a:ext uri="{FF2B5EF4-FFF2-40B4-BE49-F238E27FC236}">
                  <a16:creationId xmlns:a16="http://schemas.microsoft.com/office/drawing/2014/main" id="{06DB0167-480C-4018-B80C-D1342A50818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67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8E3D-7DB4-4C6C-BA50-C6805792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98664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0C386-1207-4CA4-804B-816D3127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32" y="905256"/>
            <a:ext cx="11527536" cy="54772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5CC40-F83D-46AF-83A4-89A10A54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13DC449-342D-43F0-9898-5308B6905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0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338462" y="770566"/>
            <a:ext cx="5750642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07541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19" y="0"/>
            <a:ext cx="8646495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12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1713782" y="-604754"/>
            <a:ext cx="3000001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98664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5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4595889" y="-3486860"/>
            <a:ext cx="3000001" cy="11528204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8978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9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육각형 9">
            <a:extLst>
              <a:ext uri="{FF2B5EF4-FFF2-40B4-BE49-F238E27FC236}">
                <a16:creationId xmlns:a16="http://schemas.microsoft.com/office/drawing/2014/main" id="{70EDD1B4-701E-466E-B2AF-6671BD05E02C}"/>
              </a:ext>
            </a:extLst>
          </p:cNvPr>
          <p:cNvSpPr/>
          <p:nvPr userDrawn="1"/>
        </p:nvSpPr>
        <p:spPr>
          <a:xfrm rot="5400000">
            <a:off x="7490256" y="2109409"/>
            <a:ext cx="2975256" cy="5763990"/>
          </a:xfrm>
          <a:prstGeom prst="hexagon">
            <a:avLst>
              <a:gd name="adj" fmla="val 6199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338462" y="770566"/>
            <a:ext cx="5750642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07541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02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육각형 9">
            <a:extLst>
              <a:ext uri="{FF2B5EF4-FFF2-40B4-BE49-F238E27FC236}">
                <a16:creationId xmlns:a16="http://schemas.microsoft.com/office/drawing/2014/main" id="{70EDD1B4-701E-466E-B2AF-6671BD05E02C}"/>
              </a:ext>
            </a:extLst>
          </p:cNvPr>
          <p:cNvSpPr/>
          <p:nvPr userDrawn="1"/>
        </p:nvSpPr>
        <p:spPr>
          <a:xfrm rot="5400000">
            <a:off x="4724233" y="-748752"/>
            <a:ext cx="2743200" cy="11528092"/>
          </a:xfrm>
          <a:prstGeom prst="hexagon">
            <a:avLst>
              <a:gd name="adj" fmla="val 6199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4724233" y="-3491952"/>
            <a:ext cx="2743200" cy="11528091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7" y="904875"/>
            <a:ext cx="11528091" cy="2743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7" y="3643694"/>
            <a:ext cx="11528091" cy="2743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16419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6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4"/>
            <a:ext cx="5764212" cy="5422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22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98664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464F36-BA83-426F-928C-4690D9BC73E5}"/>
              </a:ext>
            </a:extLst>
          </p:cNvPr>
          <p:cNvGrpSpPr/>
          <p:nvPr userDrawn="1"/>
        </p:nvGrpSpPr>
        <p:grpSpPr>
          <a:xfrm>
            <a:off x="0" y="0"/>
            <a:ext cx="12192000" cy="777240"/>
            <a:chOff x="0" y="0"/>
            <a:chExt cx="12192000" cy="11064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ED4E2D-1AA0-4C44-992D-96E3CEFE9C42}"/>
                </a:ext>
              </a:extLst>
            </p:cNvPr>
            <p:cNvSpPr/>
            <p:nvPr userDrawn="1"/>
          </p:nvSpPr>
          <p:spPr>
            <a:xfrm>
              <a:off x="0" y="0"/>
              <a:ext cx="12192000" cy="566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BEB3D529-B6ED-4762-8B8D-FEE183CE3D33}"/>
                </a:ext>
              </a:extLst>
            </p:cNvPr>
            <p:cNvSpPr/>
            <p:nvPr userDrawn="1"/>
          </p:nvSpPr>
          <p:spPr>
            <a:xfrm>
              <a:off x="0" y="0"/>
              <a:ext cx="3213717" cy="1106424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4AB0C2-5DBB-47EC-B2C7-2EB7BB6617E8}"/>
              </a:ext>
            </a:extLst>
          </p:cNvPr>
          <p:cNvGrpSpPr/>
          <p:nvPr userDrawn="1"/>
        </p:nvGrpSpPr>
        <p:grpSpPr>
          <a:xfrm rot="10800000">
            <a:off x="0" y="6459741"/>
            <a:ext cx="12192000" cy="398258"/>
            <a:chOff x="0" y="0"/>
            <a:chExt cx="12192000" cy="110643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77A87D-74BE-49C2-A00C-ED637B12DF2B}"/>
                </a:ext>
              </a:extLst>
            </p:cNvPr>
            <p:cNvSpPr/>
            <p:nvPr userDrawn="1"/>
          </p:nvSpPr>
          <p:spPr>
            <a:xfrm>
              <a:off x="0" y="0"/>
              <a:ext cx="12192000" cy="566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F5379009-8C36-43BE-9D1C-F4B62BCCB043}"/>
                </a:ext>
              </a:extLst>
            </p:cNvPr>
            <p:cNvSpPr/>
            <p:nvPr userDrawn="1"/>
          </p:nvSpPr>
          <p:spPr>
            <a:xfrm>
              <a:off x="0" y="8"/>
              <a:ext cx="1059402" cy="1106424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4EB48BCA-C115-4925-980F-130A94FF5A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DDF63C64-EDED-4685-AE22-4B2AB90483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, gear icon">
            <a:extLst>
              <a:ext uri="{FF2B5EF4-FFF2-40B4-BE49-F238E27FC236}">
                <a16:creationId xmlns:a16="http://schemas.microsoft.com/office/drawing/2014/main" id="{6D31E49B-4BCB-4745-8359-8008220F25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1827054" y="6459735"/>
            <a:ext cx="364944" cy="3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55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3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4.xml"/><Relationship Id="rId7" Type="http://schemas.openxmlformats.org/officeDocument/2006/relationships/slide" Target="slide3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slide" Target="slide10.xml"/><Relationship Id="rId10" Type="http://schemas.openxmlformats.org/officeDocument/2006/relationships/slide" Target="slide23.xml"/><Relationship Id="rId4" Type="http://schemas.openxmlformats.org/officeDocument/2006/relationships/slide" Target="slide8.xml"/><Relationship Id="rId9" Type="http://schemas.openxmlformats.org/officeDocument/2006/relationships/slide" Target="slide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D16A7-64E6-4666-9D89-2F82ECF3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타임 키퍼</a:t>
            </a:r>
            <a:r>
              <a:rPr lang="en-US" altLang="ko-KR" dirty="0"/>
              <a:t>’ </a:t>
            </a:r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 </a:t>
            </a:r>
            <a:br>
              <a:rPr lang="en-US" altLang="ko-KR" dirty="0"/>
            </a:br>
            <a:r>
              <a:rPr lang="ko-KR" altLang="en-US" dirty="0"/>
              <a:t>시스템 기획서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561CA-9F5A-4FDD-BAEB-EEDD6213B3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1446669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2D34-1A28-4BA2-BEC0-F12D7CFC29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EDB4E-098D-4C1B-8F36-1B4BCA55E3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3881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아이템의 각각의 기능을 정리함과 동시에 구현 시 객체화를 쉽게 하기 위해 게임에 추가할 아이템의 속성을 분석함</a:t>
            </a:r>
            <a:endParaRPr lang="en-US" altLang="ko-KR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아이템의 공통기능</a:t>
            </a:r>
            <a:br>
              <a:rPr lang="en-US" altLang="ko-KR" sz="1200" dirty="0"/>
            </a:br>
            <a:r>
              <a:rPr lang="en-US" altLang="ko-KR" sz="1200" dirty="0"/>
              <a:t>1. </a:t>
            </a:r>
            <a:r>
              <a:rPr lang="ko-KR" altLang="en-US" sz="1200" dirty="0"/>
              <a:t>등급이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등급별로 강력해지는 효과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2. </a:t>
            </a:r>
            <a:r>
              <a:rPr lang="ko-KR" altLang="en-US" sz="1200" dirty="0"/>
              <a:t>이름이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플레이어가 아이템을 구별할 수 있는 수단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3. </a:t>
            </a:r>
            <a:r>
              <a:rPr lang="ko-KR" altLang="en-US" sz="1200" dirty="0"/>
              <a:t>무게가 정해져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인벤토리에 소지할 수 있는 무게의 제한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endParaRPr lang="en-US" altLang="ko-KR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A1A92C-D6FF-4380-A7EA-8FD5D98DDF4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A4452C4-8EB0-463D-B8B4-1A5DD14258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2"/>
            <a:ext cx="5764212" cy="274320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/>
              <a:t>아이템의 종류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Warpon</a:t>
            </a:r>
            <a:r>
              <a:rPr lang="en-US" altLang="ko-KR" sz="1200" dirty="0"/>
              <a:t>) : </a:t>
            </a:r>
            <a:r>
              <a:rPr lang="ko-KR" altLang="en-US" sz="1200" dirty="0"/>
              <a:t>착용장비</a:t>
            </a:r>
            <a:r>
              <a:rPr lang="en-US" altLang="ko-KR" sz="1200" dirty="0"/>
              <a:t>, </a:t>
            </a:r>
            <a:r>
              <a:rPr lang="ko-KR" altLang="en-US" sz="1200" dirty="0"/>
              <a:t>캐릭터 착용 무기 칸에 들어가는 유일한 아이템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소비</a:t>
            </a:r>
            <a:r>
              <a:rPr lang="en-US" altLang="ko-KR" sz="1200" dirty="0"/>
              <a:t>(Potion) : 1</a:t>
            </a:r>
            <a:r>
              <a:rPr lang="ko-KR" altLang="en-US" sz="1200" dirty="0"/>
              <a:t>회용 아이템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효과는 </a:t>
            </a:r>
            <a:r>
              <a:rPr lang="en-US" altLang="ko-KR" sz="1200" dirty="0"/>
              <a:t>Skill </a:t>
            </a:r>
            <a:r>
              <a:rPr lang="ko-KR" altLang="en-US" sz="1200" dirty="0"/>
              <a:t>시트에서 정리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소지</a:t>
            </a:r>
            <a:r>
              <a:rPr lang="en-US" altLang="ko-KR" sz="1200" dirty="0"/>
              <a:t>(Access) : </a:t>
            </a:r>
            <a:r>
              <a:rPr lang="ko-KR" altLang="en-US" sz="1200" dirty="0"/>
              <a:t>인벤토리에 저장 시 효과 발동하는 아이템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휘발성</a:t>
            </a:r>
            <a:r>
              <a:rPr lang="en-US" altLang="ko-KR" sz="1200" dirty="0"/>
              <a:t>(Volatile) : </a:t>
            </a:r>
            <a:r>
              <a:rPr lang="ko-KR" altLang="en-US" sz="1200" dirty="0"/>
              <a:t>획득 시 사라지면서 효과를 발동하는 아이템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	         </a:t>
            </a:r>
            <a:r>
              <a:rPr lang="ko-KR" altLang="en-US" sz="1200" dirty="0"/>
              <a:t>인벤토리에 저장 불가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4BE3D16-AC36-4D2B-9493-3340ED26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A7E28-DD6C-460D-AC06-71078E5D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756B1B9-8230-4996-9A21-6A0F27007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아이템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3830C-2D3A-467C-8F9D-3730033377C2}"/>
              </a:ext>
            </a:extLst>
          </p:cNvPr>
          <p:cNvSpPr txBox="1"/>
          <p:nvPr/>
        </p:nvSpPr>
        <p:spPr>
          <a:xfrm>
            <a:off x="13013704" y="1069228"/>
            <a:ext cx="611799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무기는 캐릭터가 착용해 공격 시 효과가 발휘되는 것이고</a:t>
            </a:r>
            <a:r>
              <a:rPr lang="en-US" altLang="ko-KR" sz="1800" dirty="0"/>
              <a:t>, </a:t>
            </a:r>
            <a:r>
              <a:rPr lang="ko-KR" altLang="en-US" sz="1800" dirty="0"/>
              <a:t>소비는 </a:t>
            </a:r>
            <a:r>
              <a:rPr lang="ko-KR" altLang="en-US" sz="1800" dirty="0" err="1"/>
              <a:t>인벤토리에사용</a:t>
            </a:r>
            <a:r>
              <a:rPr lang="ko-KR" altLang="en-US" sz="1800" dirty="0"/>
              <a:t> 또는 던전에서 상호작용시 사라지면서 동시에 효과가 발휘된다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플레이어는 </a:t>
            </a:r>
            <a:r>
              <a:rPr lang="en-US" altLang="ko-KR" sz="1800" dirty="0" err="1"/>
              <a:t>PlayerManager</a:t>
            </a:r>
            <a:r>
              <a:rPr lang="ko-KR" altLang="en-US" sz="1800" dirty="0"/>
              <a:t>에서 관리하는 인벤토리에서 아이템을 확인</a:t>
            </a:r>
            <a:r>
              <a:rPr lang="en-US" altLang="ko-KR" sz="1800" dirty="0"/>
              <a:t>, </a:t>
            </a:r>
            <a:r>
              <a:rPr lang="ko-KR" altLang="en-US" sz="1800" dirty="0"/>
              <a:t>교체할 수 있다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플레이어가 방을 클리어하게 되면 보상으로 아이템 박스가 등장한다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아이템 박스에서는 등장하는 아이템의 범주는 플레이어의 게임 기록에 따라 달라진다</a:t>
            </a:r>
            <a:r>
              <a:rPr lang="en-US" altLang="ko-KR" sz="18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06944-A6D8-4DA9-BDDA-4DB47C077868}"/>
              </a:ext>
            </a:extLst>
          </p:cNvPr>
          <p:cNvSpPr txBox="1"/>
          <p:nvPr/>
        </p:nvSpPr>
        <p:spPr>
          <a:xfrm>
            <a:off x="12722192" y="5525437"/>
            <a:ext cx="96012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아이템의 세부 범주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Warpon</a:t>
            </a:r>
            <a:r>
              <a:rPr lang="en-US" altLang="ko-KR" sz="1800" dirty="0"/>
              <a:t>(</a:t>
            </a:r>
            <a:r>
              <a:rPr lang="ko-KR" altLang="en-US" sz="1800" dirty="0"/>
              <a:t>착용</a:t>
            </a:r>
            <a:r>
              <a:rPr lang="en-US" altLang="ko-KR" sz="1800" dirty="0"/>
              <a:t>), Potion(</a:t>
            </a:r>
            <a:r>
              <a:rPr lang="ko-KR" altLang="en-US" sz="1800" dirty="0"/>
              <a:t>소비</a:t>
            </a:r>
            <a:r>
              <a:rPr lang="en-US" altLang="ko-KR" sz="1800" dirty="0"/>
              <a:t>), Access(</a:t>
            </a:r>
            <a:r>
              <a:rPr lang="ko-KR" altLang="en-US" sz="1800" dirty="0"/>
              <a:t>소지</a:t>
            </a:r>
            <a:r>
              <a:rPr lang="en-US" altLang="ko-KR" sz="1800" dirty="0"/>
              <a:t>), Volatile(</a:t>
            </a:r>
            <a:r>
              <a:rPr lang="ko-KR" altLang="en-US" sz="1800" dirty="0"/>
              <a:t>휘발성</a:t>
            </a:r>
            <a:r>
              <a:rPr lang="en-US" altLang="ko-KR" sz="1800" dirty="0"/>
              <a:t>), Connect(</a:t>
            </a:r>
            <a:r>
              <a:rPr lang="ko-KR" altLang="en-US" sz="1800" dirty="0"/>
              <a:t>연결</a:t>
            </a:r>
            <a:r>
              <a:rPr lang="en-US" altLang="ko-KR" sz="1800" dirty="0"/>
              <a:t>) [</a:t>
            </a:r>
            <a:r>
              <a:rPr lang="ko-KR" altLang="en-US" sz="1800" dirty="0"/>
              <a:t>아이템의 역할별로 구분</a:t>
            </a:r>
            <a:r>
              <a:rPr lang="en-US" altLang="ko-KR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7752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F65C93-2183-4528-A40B-65A865412F3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C0C4D-4A0F-4BCE-A738-266F1A917A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5CF188-F7B1-436E-AA92-8FD809E6673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B9378E-1B82-4FCA-8C3F-837616706DD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AA31C7B-4308-428C-B9BB-915DB237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A3493A-9EFC-4264-86E0-A2DC9923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98EE6F8-2280-454C-A8A3-E05D0EEB4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무기</a:t>
            </a:r>
            <a:r>
              <a:rPr lang="en-US" altLang="ko-KR" dirty="0"/>
              <a:t>(</a:t>
            </a:r>
            <a:r>
              <a:rPr lang="en-US" altLang="ko-KR" dirty="0" err="1"/>
              <a:t>Warpon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02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5D7D71-BC99-4B6D-B73F-DBF4836891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1EEA-0358-4974-939B-41CFF869EF0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46745C-A3FC-4DDB-8214-14EAD9DE1C1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A10A78F-75D6-46CE-83C0-78ADF637E7F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74C99-022C-48C9-968D-27307979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0EB02-2964-4112-AA13-1298E6D7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80A49-45E4-471C-B88A-16731BFD3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소비</a:t>
            </a:r>
            <a:r>
              <a:rPr lang="en-US" altLang="ko-KR" dirty="0"/>
              <a:t>(Potion)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35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5D7D71-BC99-4B6D-B73F-DBF4836891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1EEA-0358-4974-939B-41CFF869EF0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46745C-A3FC-4DDB-8214-14EAD9DE1C1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A10A78F-75D6-46CE-83C0-78ADF637E7F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74C99-022C-48C9-968D-27307979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0EB02-2964-4112-AA13-1298E6D7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80A49-45E4-471C-B88A-16731BFD3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소지</a:t>
            </a:r>
            <a:r>
              <a:rPr lang="en-US" altLang="ko-KR" dirty="0"/>
              <a:t>(Access)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94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5D7D71-BC99-4B6D-B73F-DBF4836891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1EEA-0358-4974-939B-41CFF869EF0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46745C-A3FC-4DDB-8214-14EAD9DE1C1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A10A78F-75D6-46CE-83C0-78ADF637E7F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74C99-022C-48C9-968D-27307979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0EB02-2964-4112-AA13-1298E6D7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80A49-45E4-471C-B88A-16731BFD3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휘발성</a:t>
            </a:r>
            <a:r>
              <a:rPr lang="en-US" altLang="ko-KR" dirty="0"/>
              <a:t>(Volatile)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680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0F306-20BC-4BE3-9A9B-EAE21A2227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2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분석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공간이 하나뿐이고 초기에 공간이 매우 협소하다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마을에서 인벤토리를 정리하고 전투지역으로 이동하는 것이 대표적인 플레이 방식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인벤토리의 무게 제한으로 인해 특정 아이템을 버릴 것인지 가지고 갈 것인지 선택하는 순간이 자주 발생함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무게에 따라 이동속도가 제한됨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마을에서 창고를 사용하거나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탑승물의 인벤토리에 아이템을 저장하는 등의 플레이로 인벤토리를 관리함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513A589-5EEC-41AE-AC49-0E42B7A8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1BC8-6D78-4826-B4EF-B4B5CAB9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4AC6E97-2B38-42F4-9720-691B601CD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  <p:pic>
        <p:nvPicPr>
          <p:cNvPr id="11" name="Picture 2" descr="55 핵늅 금수랑 막혔어요 ㅜ | 검은사막 인벤">
            <a:extLst>
              <a:ext uri="{FF2B5EF4-FFF2-40B4-BE49-F238E27FC236}">
                <a16:creationId xmlns:a16="http://schemas.microsoft.com/office/drawing/2014/main" id="{B06E68C1-1FA5-4478-BF5B-D35D3C92E51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5" b="22160"/>
          <a:stretch/>
        </p:blipFill>
        <p:spPr bwMode="auto">
          <a:xfrm>
            <a:off x="1963480" y="1143943"/>
            <a:ext cx="250082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55 핵늅 금수랑 막혔어요 ㅜ | 검은사막 인벤">
            <a:extLst>
              <a:ext uri="{FF2B5EF4-FFF2-40B4-BE49-F238E27FC236}">
                <a16:creationId xmlns:a16="http://schemas.microsoft.com/office/drawing/2014/main" id="{DBC32712-877E-4665-9FEB-4C4CC1D21D27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5" t="83829" b="2574"/>
          <a:stretch/>
        </p:blipFill>
        <p:spPr bwMode="auto">
          <a:xfrm>
            <a:off x="1243592" y="4637387"/>
            <a:ext cx="3940604" cy="7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82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BBD27F-1B7E-4575-A0C6-A18A6D50B6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AA81AA-34CA-402D-A9AB-5A16763FC83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200D155-15D0-4E82-953B-707871A7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A3017-896E-4DEC-9053-49D8350B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28E5438-DE83-4EFF-88E3-01FC76B08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718FD18-E1CA-4649-AB81-A37F86F423A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904874"/>
            <a:ext cx="5764213" cy="548201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아이템이 하나의 인벤토리 공간을 공유해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인벤토리에 정해진 최대 소지 한도 무개가 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높은 등급의 아이템일 수록 해당 무게가 증가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값은 캐릭터의 </a:t>
            </a:r>
            <a:r>
              <a:rPr lang="ko-KR" altLang="en-US" sz="1200" dirty="0" err="1"/>
              <a:t>어빌리티</a:t>
            </a:r>
            <a:r>
              <a:rPr lang="ko-KR" altLang="en-US" sz="1200" dirty="0"/>
              <a:t> 성장을 통해 증가 시킬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분석한 게임과 달리 </a:t>
            </a:r>
            <a:r>
              <a:rPr lang="ko-KR" altLang="en-US" sz="1200" dirty="0" err="1"/>
              <a:t>탑승물</a:t>
            </a:r>
            <a:r>
              <a:rPr lang="ko-KR" altLang="en-US" sz="1200" dirty="0"/>
              <a:t> 인벤토리</a:t>
            </a:r>
            <a:r>
              <a:rPr lang="en-US" altLang="ko-KR" sz="1200" dirty="0"/>
              <a:t>, </a:t>
            </a:r>
            <a:r>
              <a:rPr lang="ko-KR" altLang="en-US" sz="1200" dirty="0"/>
              <a:t>창고가 없다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인벤토리의 무게가 무거워 질 수록 이동속도와 공격 속도에 페널티가 부여됨</a:t>
            </a:r>
          </a:p>
        </p:txBody>
      </p:sp>
    </p:spTree>
    <p:extLst>
      <p:ext uri="{BB962C8B-B14F-4D97-AF65-F5344CB8AC3E}">
        <p14:creationId xmlns:p14="http://schemas.microsoft.com/office/powerpoint/2010/main" val="356834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60BDB94-431B-4844-AE84-4DB1D6E6133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93C31-3B39-42A1-A7C6-DE80273B9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19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자원 관리요소가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장르에 필수적이라고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흔한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게임의 경우 인벤토리 칸수를 제한해 아이템 소지 한도를 제한함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위 요소 덕에 드랍 된 아이템을 가질 것인지 버릴 것인지 선택의 시간을 가지게 </a:t>
            </a:r>
            <a:r>
              <a:rPr lang="ko-KR" altLang="en-US" sz="1200" dirty="0" err="1"/>
              <a:t>만듬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고민하게 됨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요소와 더불어 인벤토리 무게에 따라 차등적으로 페널티를 부여함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하는 플레이어는 자연스럽게 손해를 최소화 하는 방향으로 플레이 스타일이 바뀐다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자연스럽게 손해를 최소화 하기위해 캐릭터의 체력과 인벤토리 무게에 관해 심도 있는 고민을 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선택한 결과는 게임에 바로 적용되어 강한 피드백으로 유저에게 전달된다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종료 후 인벤토리 무게에 관해 플레이 문제점을 발견한 유저는 </a:t>
            </a:r>
            <a:r>
              <a:rPr lang="ko-KR" altLang="en-US" sz="1200" dirty="0" err="1"/>
              <a:t>어빌리티를</a:t>
            </a:r>
            <a:r>
              <a:rPr lang="ko-KR" altLang="en-US" sz="1200" dirty="0"/>
              <a:t> 통해 인벤토리 한도 무게를 늘리는 선택을 하게 될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0EAA3-6B3A-4194-BB06-60866525283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C95BFC4-B95E-44F2-9553-FF9D7040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4447C3-40CD-4523-A007-BC712138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6FB0666-A34B-4378-B275-01C0BA0B8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</p:spTree>
    <p:extLst>
      <p:ext uri="{BB962C8B-B14F-4D97-AF65-F5344CB8AC3E}">
        <p14:creationId xmlns:p14="http://schemas.microsoft.com/office/powerpoint/2010/main" val="112138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076D16-54DE-48C9-9D94-75EFE0E137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381125-EABC-4F15-ABE2-B7748F78F97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3133653"/>
            <a:ext cx="5764212" cy="32543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인벤토리의 종류는 </a:t>
            </a:r>
            <a:r>
              <a:rPr lang="en-US" altLang="ko-KR" sz="1200" dirty="0"/>
              <a:t>1</a:t>
            </a:r>
            <a:r>
              <a:rPr lang="ko-KR" altLang="en-US" sz="1200" dirty="0"/>
              <a:t>개로 고정된다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인벤토리에 저장가능한 무게 제한이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제한된 최대 무게로 인해 유저는 원하는 무기를 획득하기 위해 기존에 가진 다른 무기를 포기하는 선택을 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특성상 유저 스스로 선택하고 그 선택에 따라 피드백을 받는 형태의 게임 진행 방식을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착용하는 아이템은 무기 계산에서 제외된다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B8772A-2B7A-441C-89F6-4488BF1E71C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906009"/>
            <a:ext cx="5764212" cy="222764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특정 아이템을 획득하거나 포기하는 것은 유저의 선택에 의해 진행된다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 스스로 정한 선택에 이후 플레이에 결과로 피드백을 주는 것이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게임의 게임성과 잘 맞아 떨어진다 생각했다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동일한 등급이라도 서로 다른 효과로 해당 아이템을 가질 것인지 아니면 포기할 것인지 고민하는 시간이 게임에 매우 중요한 과정이다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6280EB-BB7E-437E-ACAA-8008506A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F3389E-54CF-4A08-A51E-5CB72BA3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5DD098E-1372-457E-8581-4E845E60E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2C2B3-4CC8-4136-8A93-4740567905B3}"/>
              </a:ext>
            </a:extLst>
          </p:cNvPr>
          <p:cNvSpPr txBox="1"/>
          <p:nvPr/>
        </p:nvSpPr>
        <p:spPr>
          <a:xfrm>
            <a:off x="2780190" y="1724426"/>
            <a:ext cx="2938080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B9321-14A6-4ECE-A669-B51EA3961C67}"/>
              </a:ext>
            </a:extLst>
          </p:cNvPr>
          <p:cNvSpPr txBox="1"/>
          <p:nvPr/>
        </p:nvSpPr>
        <p:spPr>
          <a:xfrm>
            <a:off x="516191" y="5307543"/>
            <a:ext cx="5390833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서로 다른 효과를 가진 무기를 획득한 경우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제한된 인벤토리 공간에 의해 유저는 아이템을 선택하는데 상대적으로 긴 시간을 소모함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선택이 앞으로 게임 플레이에 매우 큰 영향을 끼치기 때문</a:t>
            </a:r>
            <a:endParaRPr lang="en-US" altLang="ko-KR" sz="1000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F982E51-CA49-4EB1-B3E0-22BA68EE3CD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523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7C5B62-9A45-47FC-9100-028C56A8B7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97F5B-8D7B-40A7-8F89-6AEFF8271C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2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분석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몬스터를 처치해 아이템과 경험치를 획득하고 성장한 캐릭터의 성능을 통해 다른 플레이어와 경쟁하여 최후의 </a:t>
            </a:r>
            <a:r>
              <a:rPr lang="en-US" altLang="ko-KR" sz="1400" dirty="0"/>
              <a:t>1</a:t>
            </a:r>
            <a:r>
              <a:rPr lang="ko-KR" altLang="en-US" sz="1400" dirty="0"/>
              <a:t>인을 정하는 게임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아이템의 등급이 정해져 있고 높은 등급일 수록 상대 플레이어에게 강력한 공격을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플레이어는 자연스럽게 높은 등급의 아이템을 목표로 몬스터를 처치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상위 등급의 아이템은 획득 확률이 매우 낮고 유저는 해당 아이템을 획득할 때까지 계속된 반복 사냥 과정을 진행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쉽게 지루해질 수 있는 과정을 아이템 강화시스템을 통해 해소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획득한 아이템 중 동일한 아이템이 </a:t>
            </a:r>
            <a:r>
              <a:rPr lang="en-US" altLang="ko-KR" sz="1400" dirty="0"/>
              <a:t>3</a:t>
            </a:r>
            <a:r>
              <a:rPr lang="ko-KR" altLang="en-US" sz="1400" dirty="0"/>
              <a:t>종이 인벤토리에 있을 경우 해당 아이템들을 모두 소모해 한단계 높은 등급의 아이템으로 교체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해당 기능덕에 상대적으로 지루해질 수 있는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파밍</a:t>
            </a:r>
            <a:r>
              <a:rPr lang="en-US" altLang="ko-KR" sz="1400" dirty="0"/>
              <a:t>’</a:t>
            </a:r>
            <a:r>
              <a:rPr lang="ko-KR" altLang="en-US" sz="1400" dirty="0"/>
              <a:t> 과정이 짧아짐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C80177-14F4-4C55-A63E-4902C21906E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7E5B0DB-E927-4E33-BC01-BCB93DB0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5CD65-7C95-4A02-8338-19FF4241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D64396F-73B2-4D95-AA99-6E02970B2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아이템 강화</a:t>
            </a:r>
          </a:p>
        </p:txBody>
      </p:sp>
    </p:spTree>
    <p:extLst>
      <p:ext uri="{BB962C8B-B14F-4D97-AF65-F5344CB8AC3E}">
        <p14:creationId xmlns:p14="http://schemas.microsoft.com/office/powerpoint/2010/main" val="366353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465AE-CB5A-4E3D-9E33-0EBAAB9B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D9E720-BD31-4F70-A219-924F00B3C499}"/>
              </a:ext>
            </a:extLst>
          </p:cNvPr>
          <p:cNvGrpSpPr/>
          <p:nvPr/>
        </p:nvGrpSpPr>
        <p:grpSpPr>
          <a:xfrm>
            <a:off x="6096000" y="2219875"/>
            <a:ext cx="2205701" cy="476152"/>
            <a:chOff x="6014755" y="1908979"/>
            <a:chExt cx="2205701" cy="476152"/>
          </a:xfrm>
        </p:grpSpPr>
        <p:sp>
          <p:nvSpPr>
            <p:cNvPr id="41" name="육각형 40">
              <a:extLst>
                <a:ext uri="{FF2B5EF4-FFF2-40B4-BE49-F238E27FC236}">
                  <a16:creationId xmlns:a16="http://schemas.microsoft.com/office/drawing/2014/main" id="{49772E54-25E3-4065-85E3-406F426179A3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EF017519-ABDD-4126-93E2-611814C2DB87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게임 소개</a:t>
              </a:r>
            </a:p>
          </p:txBody>
        </p:sp>
        <p:sp>
          <p:nvSpPr>
            <p:cNvPr id="5" name="육각형 4">
              <a:extLst>
                <a:ext uri="{FF2B5EF4-FFF2-40B4-BE49-F238E27FC236}">
                  <a16:creationId xmlns:a16="http://schemas.microsoft.com/office/drawing/2014/main" id="{2AFC88A1-1CC6-4917-A3D1-4ED9EE8317B6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54E34F-23D0-41CE-A445-D34EE208FB1F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A656057-536D-4F22-8D5F-43885C4F498E}"/>
              </a:ext>
            </a:extLst>
          </p:cNvPr>
          <p:cNvGrpSpPr/>
          <p:nvPr/>
        </p:nvGrpSpPr>
        <p:grpSpPr>
          <a:xfrm>
            <a:off x="6096000" y="2860401"/>
            <a:ext cx="2205701" cy="476152"/>
            <a:chOff x="6014755" y="1908979"/>
            <a:chExt cx="2205701" cy="476152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C2E1AB4E-9F25-478F-B026-A27B0C1B679C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45" name="TextBox 44">
              <a:hlinkClick r:id="rId3" action="ppaction://hlinksldjump"/>
              <a:extLst>
                <a:ext uri="{FF2B5EF4-FFF2-40B4-BE49-F238E27FC236}">
                  <a16:creationId xmlns:a16="http://schemas.microsoft.com/office/drawing/2014/main" id="{B2436E99-DEE2-4788-8690-1A0303FA8123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시스템 개요</a:t>
              </a:r>
            </a:p>
          </p:txBody>
        </p:sp>
        <p:sp>
          <p:nvSpPr>
            <p:cNvPr id="46" name="육각형 45">
              <a:extLst>
                <a:ext uri="{FF2B5EF4-FFF2-40B4-BE49-F238E27FC236}">
                  <a16:creationId xmlns:a16="http://schemas.microsoft.com/office/drawing/2014/main" id="{94894323-F9E1-43F6-91AB-23E34F79A3E3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AB32B4-04B3-4F8F-8174-B6E2C81F58F3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97EA6CA-D78A-4A32-885C-DCA7D9446BB8}"/>
              </a:ext>
            </a:extLst>
          </p:cNvPr>
          <p:cNvGrpSpPr/>
          <p:nvPr/>
        </p:nvGrpSpPr>
        <p:grpSpPr>
          <a:xfrm>
            <a:off x="6096000" y="3500927"/>
            <a:ext cx="2205701" cy="476152"/>
            <a:chOff x="6014755" y="1908979"/>
            <a:chExt cx="2205701" cy="476152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40518C13-E497-40FA-A871-5E16D66B8739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0" name="TextBox 49">
              <a:hlinkClick r:id="rId4" action="ppaction://hlinksldjump"/>
              <a:extLst>
                <a:ext uri="{FF2B5EF4-FFF2-40B4-BE49-F238E27FC236}">
                  <a16:creationId xmlns:a16="http://schemas.microsoft.com/office/drawing/2014/main" id="{96F9BBBE-9597-4094-9CCC-900469D57C35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데이터 설계</a:t>
              </a:r>
            </a:p>
          </p:txBody>
        </p:sp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id="{E350F529-F86E-41AF-A0B8-752B1444D8A5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F269D9-DBED-44E4-800C-F53763280BB0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07B1CB-4BD2-47E6-AD63-6B11433D9D5B}"/>
              </a:ext>
            </a:extLst>
          </p:cNvPr>
          <p:cNvGrpSpPr/>
          <p:nvPr/>
        </p:nvGrpSpPr>
        <p:grpSpPr>
          <a:xfrm>
            <a:off x="6096000" y="4141453"/>
            <a:ext cx="2205701" cy="476152"/>
            <a:chOff x="6014755" y="1908979"/>
            <a:chExt cx="2205701" cy="476152"/>
          </a:xfrm>
        </p:grpSpPr>
        <p:sp>
          <p:nvSpPr>
            <p:cNvPr id="54" name="육각형 53">
              <a:extLst>
                <a:ext uri="{FF2B5EF4-FFF2-40B4-BE49-F238E27FC236}">
                  <a16:creationId xmlns:a16="http://schemas.microsoft.com/office/drawing/2014/main" id="{2A687693-3707-4204-A2F7-6753E1CA8153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31D3DAC8-2C4D-4003-8A9D-E56BF77EDF19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아이템 기획</a:t>
              </a:r>
            </a:p>
          </p:txBody>
        </p:sp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id="{8118A998-ED56-4A7C-8FF1-1914E8511353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C5BF3A-28CB-4883-AAC7-FE96FEEF9F7E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7E3D49C-7B9F-42B6-88A6-02DD32368C9A}"/>
              </a:ext>
            </a:extLst>
          </p:cNvPr>
          <p:cNvGrpSpPr/>
          <p:nvPr/>
        </p:nvGrpSpPr>
        <p:grpSpPr>
          <a:xfrm>
            <a:off x="8301701" y="2549059"/>
            <a:ext cx="2205701" cy="476152"/>
            <a:chOff x="6014755" y="1908979"/>
            <a:chExt cx="2205701" cy="476152"/>
          </a:xfrm>
        </p:grpSpPr>
        <p:sp>
          <p:nvSpPr>
            <p:cNvPr id="59" name="육각형 58">
              <a:extLst>
                <a:ext uri="{FF2B5EF4-FFF2-40B4-BE49-F238E27FC236}">
                  <a16:creationId xmlns:a16="http://schemas.microsoft.com/office/drawing/2014/main" id="{9B733105-2CD6-4AEB-9B4F-CC7AB3429B94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A08CE7E1-0C7E-4686-AC11-CD321AE4E62B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캐릭터 설계</a:t>
              </a:r>
            </a:p>
          </p:txBody>
        </p:sp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B50116CA-F2A7-4768-A8DB-3497D206E89F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D5D0C0-3574-48C5-ACCB-082D57FEE200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1C63DF-DC63-401D-A2D0-AEFF920F2A3F}"/>
              </a:ext>
            </a:extLst>
          </p:cNvPr>
          <p:cNvGrpSpPr/>
          <p:nvPr/>
        </p:nvGrpSpPr>
        <p:grpSpPr>
          <a:xfrm>
            <a:off x="8301701" y="3183638"/>
            <a:ext cx="2205701" cy="476152"/>
            <a:chOff x="6014755" y="1908979"/>
            <a:chExt cx="2205701" cy="476152"/>
          </a:xfrm>
        </p:grpSpPr>
        <p:sp>
          <p:nvSpPr>
            <p:cNvPr id="64" name="육각형 63">
              <a:extLst>
                <a:ext uri="{FF2B5EF4-FFF2-40B4-BE49-F238E27FC236}">
                  <a16:creationId xmlns:a16="http://schemas.microsoft.com/office/drawing/2014/main" id="{ACE66C0B-1AE1-46A0-95D2-9A7593CB4322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5" name="TextBox 64">
              <a:hlinkClick r:id="rId7" action="ppaction://hlinksldjump"/>
              <a:extLst>
                <a:ext uri="{FF2B5EF4-FFF2-40B4-BE49-F238E27FC236}">
                  <a16:creationId xmlns:a16="http://schemas.microsoft.com/office/drawing/2014/main" id="{5C2B761B-EF23-4CD7-B215-57FC81BD9794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몬스터 설계</a:t>
              </a:r>
            </a:p>
          </p:txBody>
        </p:sp>
        <p:sp>
          <p:nvSpPr>
            <p:cNvPr id="66" name="육각형 65">
              <a:extLst>
                <a:ext uri="{FF2B5EF4-FFF2-40B4-BE49-F238E27FC236}">
                  <a16:creationId xmlns:a16="http://schemas.microsoft.com/office/drawing/2014/main" id="{9FCC6739-303E-4369-B6F8-74E994AE7970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71EC4E-4AB6-4C88-983C-A819DB4A7946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7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250F90-3151-40E1-8065-69E21161871B}"/>
              </a:ext>
            </a:extLst>
          </p:cNvPr>
          <p:cNvGrpSpPr/>
          <p:nvPr/>
        </p:nvGrpSpPr>
        <p:grpSpPr>
          <a:xfrm>
            <a:off x="8301701" y="3818217"/>
            <a:ext cx="2205701" cy="476152"/>
            <a:chOff x="6014755" y="1908979"/>
            <a:chExt cx="2205701" cy="476152"/>
          </a:xfrm>
        </p:grpSpPr>
        <p:sp>
          <p:nvSpPr>
            <p:cNvPr id="69" name="육각형 68">
              <a:extLst>
                <a:ext uri="{FF2B5EF4-FFF2-40B4-BE49-F238E27FC236}">
                  <a16:creationId xmlns:a16="http://schemas.microsoft.com/office/drawing/2014/main" id="{4641CF5D-8199-4B64-98EF-FA074F81F7A8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0" name="TextBox 69">
              <a:hlinkClick r:id="rId8" action="ppaction://hlinksldjump"/>
              <a:extLst>
                <a:ext uri="{FF2B5EF4-FFF2-40B4-BE49-F238E27FC236}">
                  <a16:creationId xmlns:a16="http://schemas.microsoft.com/office/drawing/2014/main" id="{5BA3CDF3-792A-46C7-B01F-334D235F98F2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스킬 기획</a:t>
              </a:r>
            </a:p>
          </p:txBody>
        </p:sp>
        <p:sp>
          <p:nvSpPr>
            <p:cNvPr id="71" name="육각형 70">
              <a:extLst>
                <a:ext uri="{FF2B5EF4-FFF2-40B4-BE49-F238E27FC236}">
                  <a16:creationId xmlns:a16="http://schemas.microsoft.com/office/drawing/2014/main" id="{6E2053C0-740E-4FFC-817B-AB7DE89CA5F2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C7E1BC-2B28-4590-AFF0-3B0B7E93FE13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8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8D29C5D-9489-4777-BD58-E3E84F750620}"/>
              </a:ext>
            </a:extLst>
          </p:cNvPr>
          <p:cNvGrpSpPr/>
          <p:nvPr/>
        </p:nvGrpSpPr>
        <p:grpSpPr>
          <a:xfrm>
            <a:off x="8301701" y="4452796"/>
            <a:ext cx="2205701" cy="476152"/>
            <a:chOff x="6014755" y="1908979"/>
            <a:chExt cx="2205701" cy="476152"/>
          </a:xfrm>
        </p:grpSpPr>
        <p:sp>
          <p:nvSpPr>
            <p:cNvPr id="74" name="육각형 73">
              <a:extLst>
                <a:ext uri="{FF2B5EF4-FFF2-40B4-BE49-F238E27FC236}">
                  <a16:creationId xmlns:a16="http://schemas.microsoft.com/office/drawing/2014/main" id="{FE923931-6AF0-426C-B168-6B0F693E82A5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5" name="TextBox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5C142BBC-74DD-4730-A527-BDA11A674166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마무리 정리</a:t>
              </a:r>
            </a:p>
          </p:txBody>
        </p:sp>
        <p:sp>
          <p:nvSpPr>
            <p:cNvPr id="76" name="육각형 75">
              <a:extLst>
                <a:ext uri="{FF2B5EF4-FFF2-40B4-BE49-F238E27FC236}">
                  <a16:creationId xmlns:a16="http://schemas.microsoft.com/office/drawing/2014/main" id="{8774249F-46F4-4DAA-8150-674D966A16CD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952460-F51A-4641-80A8-6DFE63AEB9B1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9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5138C14-60F3-4280-9F2A-ED98DF24B168}"/>
              </a:ext>
            </a:extLst>
          </p:cNvPr>
          <p:cNvGrpSpPr/>
          <p:nvPr/>
        </p:nvGrpSpPr>
        <p:grpSpPr>
          <a:xfrm>
            <a:off x="8301701" y="1930393"/>
            <a:ext cx="2205701" cy="476152"/>
            <a:chOff x="6014755" y="1908979"/>
            <a:chExt cx="2205701" cy="476152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id="{B2DCD4D0-3911-4FED-AAC3-B66A73B26B55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80" name="TextBox 79">
              <a:hlinkClick r:id="rId10" action="ppaction://hlinksldjump"/>
              <a:extLst>
                <a:ext uri="{FF2B5EF4-FFF2-40B4-BE49-F238E27FC236}">
                  <a16:creationId xmlns:a16="http://schemas.microsoft.com/office/drawing/2014/main" id="{C460CB6A-72AD-49C2-BAB3-9A97C5086566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던전 설계</a:t>
              </a:r>
            </a:p>
          </p:txBody>
        </p:sp>
        <p:sp>
          <p:nvSpPr>
            <p:cNvPr id="81" name="육각형 80">
              <a:extLst>
                <a:ext uri="{FF2B5EF4-FFF2-40B4-BE49-F238E27FC236}">
                  <a16:creationId xmlns:a16="http://schemas.microsoft.com/office/drawing/2014/main" id="{DFD9F296-540E-41DF-9F37-96E7B2FBB73C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9129ACE-959F-4D17-AAEA-57AF5FFF44B0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18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AA9DA2-4256-4010-A293-B52787AF88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D09FF-C1FE-41E0-BBD4-481379563DD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70317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분석한 게임과 동일한 시스템을 차용해 적용할 예정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동일한 아이템 </a:t>
            </a:r>
            <a:r>
              <a:rPr lang="en-US" altLang="ko-KR" sz="1400" dirty="0"/>
              <a:t>3</a:t>
            </a:r>
            <a:r>
              <a:rPr lang="ko-KR" altLang="en-US" sz="1400" dirty="0"/>
              <a:t>개를 가지게 되면 한단계 높은 등급의 아이템으로 교체됨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동일 아이템 검색 범위는 착용 칸을 포함해 인벤토리 모두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착용중인 아이템이 강화 재료로 소비된 경우 강화로 획득한 아이템이 바로 해당 착용 칸 자리에 들어가게 됨</a:t>
            </a:r>
            <a:endParaRPr lang="en-US" altLang="ko-KR" sz="1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A70423-35F3-4351-BE80-3971E974531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506DDF-A164-4DBE-A9EE-2B1EC5341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75192"/>
            <a:ext cx="5764212" cy="2711702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게임에서 획득한 낮은 등급의 아이템은 쉽게 </a:t>
            </a:r>
            <a:r>
              <a:rPr lang="ko-KR" altLang="en-US" sz="1200" dirty="0" err="1"/>
              <a:t>버려짐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아이템을 강화재료 혹은 분해하여 새로운 아이템을 만드는데 사용하는 경우가 많음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강화를 통해 게임에서 버려지는 아이템들을 가치를 상대적으로 조금 증가 시킬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유저로 하여금 낮은 등급의 아이템 </a:t>
            </a:r>
            <a:r>
              <a:rPr lang="en-US" altLang="ko-KR" sz="1200" dirty="0"/>
              <a:t>3</a:t>
            </a:r>
            <a:r>
              <a:rPr lang="ko-KR" altLang="en-US" sz="1200" dirty="0"/>
              <a:t>개를 모아 강화를 할 것인지 아니면 계속된 </a:t>
            </a:r>
            <a:r>
              <a:rPr lang="ko-KR" altLang="en-US" sz="1200" dirty="0" err="1"/>
              <a:t>파밍으로</a:t>
            </a:r>
            <a:r>
              <a:rPr lang="ko-KR" altLang="en-US" sz="1200" dirty="0"/>
              <a:t> 한번에 강력한 아이템을 획득할 것인지 선택을 하게 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1A98EC3-848B-4EDF-9CF1-E99CCFB4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D6316-374B-4D19-BBC7-96F2DAD1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9DC62B-BAA7-431C-92F8-09505C3DAD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아이템 강화</a:t>
            </a:r>
          </a:p>
        </p:txBody>
      </p:sp>
    </p:spTree>
    <p:extLst>
      <p:ext uri="{BB962C8B-B14F-4D97-AF65-F5344CB8AC3E}">
        <p14:creationId xmlns:p14="http://schemas.microsoft.com/office/powerpoint/2010/main" val="251141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D2D857-6095-48AE-AB25-402A176C9C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6D729-827A-4749-8B8A-4F99CC4CF87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42E819-30F7-4D37-90A1-EC26605EA5A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92A1B8E-F553-4DDA-B5F8-EB95D4EC866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FD009B2-C496-430F-A945-2CE9825E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A575A-E7BE-419A-BF44-B320167B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A18D2D8-F2E3-44F6-941A-AEE619CF1F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아이템 추천기능</a:t>
            </a:r>
          </a:p>
        </p:txBody>
      </p:sp>
    </p:spTree>
    <p:extLst>
      <p:ext uri="{BB962C8B-B14F-4D97-AF65-F5344CB8AC3E}">
        <p14:creationId xmlns:p14="http://schemas.microsoft.com/office/powerpoint/2010/main" val="176563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3D769E-4500-4693-942C-E6EAB77E07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8BDEC-E84D-4AFC-9553-95D7527511B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390FE8-41A2-4665-B884-C45742368BE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6D339C3-B80D-4C1C-B3BB-F88C1D61AC9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16B01C7-C5FF-45E8-92E6-28C59D7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E171F-9E20-4A8D-94A5-1AE8B4E7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4E8D76-E1F0-4717-99C8-EBA6F8830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봉인 아이템</a:t>
            </a:r>
            <a:r>
              <a:rPr lang="en-US" altLang="ko-KR" dirty="0"/>
              <a:t>(</a:t>
            </a:r>
            <a:r>
              <a:rPr lang="ko-KR" altLang="en-US" dirty="0"/>
              <a:t>사망 보상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22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3346A9-CC70-4127-958C-1E119EC1578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던전 절차적 생성을 사용하는 이유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매 플레이마다 다른 던전 형태를 통해 유저에게 새로운 플레이 경험을 줄 수 있음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던전은 스테이지</a:t>
            </a:r>
            <a:r>
              <a:rPr lang="en-US" altLang="ko-KR" sz="1200" dirty="0"/>
              <a:t>&gt;</a:t>
            </a:r>
            <a:r>
              <a:rPr lang="ko-KR" altLang="en-US" sz="1200" dirty="0"/>
              <a:t>층</a:t>
            </a:r>
            <a:r>
              <a:rPr lang="en-US" altLang="ko-KR" sz="1200" dirty="0"/>
              <a:t>&gt;</a:t>
            </a:r>
            <a:r>
              <a:rPr lang="ko-KR" altLang="en-US" sz="1200" dirty="0"/>
              <a:t>방</a:t>
            </a:r>
            <a:r>
              <a:rPr lang="en-US" altLang="ko-KR" sz="1200" dirty="0"/>
              <a:t>&gt; </a:t>
            </a:r>
            <a:r>
              <a:rPr lang="ko-KR" altLang="en-US" sz="1200" dirty="0"/>
              <a:t>순으로 소분류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층단위로 로드 되는 던전을 클리어 하며 게임이 진행된다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층을 구성할 때 가로</a:t>
            </a:r>
            <a:r>
              <a:rPr lang="en-US" altLang="ko-KR" sz="1200" dirty="0"/>
              <a:t>, </a:t>
            </a:r>
            <a:r>
              <a:rPr lang="ko-KR" altLang="en-US" sz="1200" dirty="0"/>
              <a:t>세로로 일정 개수 방을 배치한다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층의 마지막 방은 보스 전투 방으로 클리어 시 다음 층으로 이동할 수 있게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23B4DFA-428A-43A8-83D3-DD96EE2933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종류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시작 </a:t>
            </a:r>
            <a:r>
              <a:rPr lang="en-US" altLang="ko-KR" sz="1000" dirty="0"/>
              <a:t>: </a:t>
            </a:r>
            <a:r>
              <a:rPr lang="ko-KR" altLang="en-US" sz="1000" dirty="0"/>
              <a:t>유저가 층에서 가장 먼저 입장하게 되는 방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비전투</a:t>
            </a:r>
            <a:r>
              <a:rPr lang="en-US" altLang="ko-KR" sz="1000" dirty="0"/>
              <a:t>, </a:t>
            </a:r>
            <a:r>
              <a:rPr lang="ko-KR" altLang="en-US" sz="1000" dirty="0"/>
              <a:t>다른 층에서 넘어온 경우 보상 획득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일반</a:t>
            </a:r>
            <a:r>
              <a:rPr lang="en-US" altLang="ko-KR" sz="1000" dirty="0"/>
              <a:t> : </a:t>
            </a:r>
            <a:r>
              <a:rPr lang="ko-KR" altLang="en-US" sz="1000" dirty="0"/>
              <a:t>전투 진행</a:t>
            </a:r>
            <a:r>
              <a:rPr lang="en-US" altLang="ko-KR" sz="1000" dirty="0"/>
              <a:t>, </a:t>
            </a:r>
            <a:r>
              <a:rPr lang="ko-KR" altLang="en-US" sz="1000" dirty="0"/>
              <a:t>일반 몬스터와 적은 확률에 강화 몬스터 등장 </a:t>
            </a:r>
            <a:r>
              <a:rPr lang="en-US" altLang="ko-KR" sz="1000" dirty="0"/>
              <a:t>(</a:t>
            </a:r>
            <a:r>
              <a:rPr lang="ko-KR" altLang="en-US" sz="1000" dirty="0"/>
              <a:t>소량의 전투 보상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고급 </a:t>
            </a:r>
            <a:r>
              <a:rPr lang="en-US" altLang="ko-KR" sz="1000" dirty="0"/>
              <a:t>: </a:t>
            </a:r>
            <a:r>
              <a:rPr lang="ko-KR" altLang="en-US" sz="1000" dirty="0"/>
              <a:t>일반 방보다 높은 확률로 등장하는 강화 몬스터</a:t>
            </a:r>
            <a:r>
              <a:rPr lang="en-US" altLang="ko-KR" sz="1000" dirty="0"/>
              <a:t>, </a:t>
            </a:r>
            <a:r>
              <a:rPr lang="ko-KR" altLang="en-US" sz="1000" dirty="0"/>
              <a:t>낮은 확률로 준 </a:t>
            </a:r>
            <a:r>
              <a:rPr lang="ko-KR" altLang="en-US" sz="1000" dirty="0" err="1"/>
              <a:t>보스급</a:t>
            </a:r>
            <a:r>
              <a:rPr lang="ko-KR" altLang="en-US" sz="1000" dirty="0"/>
              <a:t> 몬스터 등장 </a:t>
            </a:r>
            <a:r>
              <a:rPr lang="en-US" altLang="ko-KR" sz="1000" dirty="0"/>
              <a:t>(</a:t>
            </a:r>
            <a:r>
              <a:rPr lang="ko-KR" altLang="en-US" sz="1000" dirty="0"/>
              <a:t>대량의 전투 보상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이벤트 </a:t>
            </a:r>
            <a:r>
              <a:rPr lang="en-US" altLang="ko-KR" sz="1000" dirty="0"/>
              <a:t>: 60% </a:t>
            </a:r>
            <a:r>
              <a:rPr lang="ko-KR" altLang="en-US" sz="1000" dirty="0"/>
              <a:t>비 전투</a:t>
            </a:r>
            <a:r>
              <a:rPr lang="en-US" altLang="ko-KR" sz="1000" dirty="0"/>
              <a:t>, 40% </a:t>
            </a:r>
            <a:r>
              <a:rPr lang="ko-KR" altLang="en-US" sz="1000" dirty="0"/>
              <a:t>전투 방으로 대량의 보상 획득 가능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보스 </a:t>
            </a:r>
            <a:r>
              <a:rPr lang="en-US" altLang="ko-KR" sz="1000" dirty="0"/>
              <a:t>: </a:t>
            </a:r>
            <a:r>
              <a:rPr lang="ko-KR" altLang="en-US" sz="1000" dirty="0"/>
              <a:t>층의 마지막 방</a:t>
            </a:r>
            <a:r>
              <a:rPr lang="en-US" altLang="ko-KR" sz="1000" dirty="0"/>
              <a:t>, </a:t>
            </a:r>
            <a:r>
              <a:rPr lang="ko-KR" altLang="en-US" sz="1000" dirty="0"/>
              <a:t>보스를 처치해야 다음 층으로 이동할 권리가 주어짐</a:t>
            </a:r>
            <a:r>
              <a:rPr lang="en-US" altLang="ko-KR" sz="1000" dirty="0"/>
              <a:t>, </a:t>
            </a:r>
            <a:r>
              <a:rPr lang="ko-KR" altLang="en-US" sz="1000" dirty="0"/>
              <a:t>동시에 큰 보상을 획득할 수 있음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상점 </a:t>
            </a:r>
            <a:r>
              <a:rPr lang="en-US" altLang="ko-KR" sz="1000" dirty="0"/>
              <a:t>: </a:t>
            </a:r>
            <a:r>
              <a:rPr lang="ko-KR" altLang="en-US" sz="1000" dirty="0"/>
              <a:t>전투를 진행하지 않고 상인을 통해 아이템을 구입할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9A9AED9-DC79-4825-990E-6322F18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9DEFDC-B797-42BC-90E1-86878F97B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시스템 개요</a:t>
            </a:r>
          </a:p>
        </p:txBody>
      </p:sp>
      <p:pic>
        <p:nvPicPr>
          <p:cNvPr id="8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DACBF9D3-CE99-4021-9CF9-6F13A58D32D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94" y="3816945"/>
            <a:ext cx="3865199" cy="2395936"/>
          </a:xfr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0EF2F532-F32A-4FBC-A3E3-8EAC54B9D40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28784941"/>
              </p:ext>
            </p:extLst>
          </p:nvPr>
        </p:nvGraphicFramePr>
        <p:xfrm>
          <a:off x="585107" y="1506995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91F854F-9946-455A-8C4C-240ADFF4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93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내용 개체 틀 93">
            <a:extLst>
              <a:ext uri="{FF2B5EF4-FFF2-40B4-BE49-F238E27FC236}">
                <a16:creationId xmlns:a16="http://schemas.microsoft.com/office/drawing/2014/main" id="{8BAC7F46-C268-4E82-8377-C1FA24BE3B4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009930"/>
            <a:ext cx="5764212" cy="253308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3E8CD8-2F94-44EB-9B99-C14D7F2C13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54816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등장 가능 개수를 제한하는 방식으로 배치 되는 방의 희귀성을 조절함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Ex) </a:t>
            </a:r>
            <a:r>
              <a:rPr lang="ko-KR" altLang="en-US" sz="1000" dirty="0"/>
              <a:t>예를</a:t>
            </a:r>
            <a:r>
              <a:rPr lang="en-US" altLang="ko-KR" sz="1000" dirty="0"/>
              <a:t> </a:t>
            </a:r>
            <a:r>
              <a:rPr lang="ko-KR" altLang="en-US" sz="1000" dirty="0"/>
              <a:t>들면 층의 가로 세로 길이가 </a:t>
            </a:r>
            <a:r>
              <a:rPr lang="en-US" altLang="ko-KR" sz="1000" dirty="0"/>
              <a:t>3</a:t>
            </a:r>
            <a:r>
              <a:rPr lang="ko-KR" altLang="en-US" sz="1000" dirty="0"/>
              <a:t>인 경우 전체 방의 개수는 </a:t>
            </a:r>
            <a:r>
              <a:rPr lang="en-US" altLang="ko-KR" sz="1000" dirty="0"/>
              <a:t>3X3</a:t>
            </a:r>
            <a:r>
              <a:rPr lang="ko-KR" altLang="en-US" sz="1000" dirty="0"/>
              <a:t>으로 </a:t>
            </a:r>
            <a:r>
              <a:rPr lang="en-US" altLang="ko-KR" sz="1000" dirty="0"/>
              <a:t>9</a:t>
            </a:r>
            <a:r>
              <a:rPr lang="ko-KR" altLang="en-US" sz="1000" dirty="0"/>
              <a:t>가 된다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각 층의 최대 방 개수 </a:t>
            </a:r>
            <a:r>
              <a:rPr lang="en-US" altLang="ko-KR" sz="1000" dirty="0"/>
              <a:t>- 2 (</a:t>
            </a:r>
            <a:r>
              <a:rPr lang="ko-KR" altLang="en-US" sz="1000" dirty="0"/>
              <a:t>필수로 </a:t>
            </a:r>
            <a:r>
              <a:rPr lang="ko-KR" altLang="en-US" sz="1000" dirty="0" err="1"/>
              <a:t>등장해야하는</a:t>
            </a:r>
            <a:r>
              <a:rPr lang="ko-KR" altLang="en-US" sz="1000" dirty="0"/>
              <a:t> 시작</a:t>
            </a:r>
            <a:r>
              <a:rPr lang="en-US" altLang="ko-KR" sz="1000" dirty="0"/>
              <a:t>, </a:t>
            </a:r>
            <a:r>
              <a:rPr lang="ko-KR" altLang="en-US" sz="1000" dirty="0"/>
              <a:t>보스 방이 있기 때문</a:t>
            </a:r>
            <a:r>
              <a:rPr lang="en-US" altLang="ko-KR" sz="1000" dirty="0"/>
              <a:t>)</a:t>
            </a:r>
            <a:r>
              <a:rPr lang="ko-KR" altLang="en-US" sz="1000" dirty="0"/>
              <a:t>에서 최대 </a:t>
            </a:r>
            <a:r>
              <a:rPr lang="en-US" altLang="ko-KR" sz="1000" dirty="0"/>
              <a:t>1/3, </a:t>
            </a:r>
            <a:r>
              <a:rPr lang="ko-KR" altLang="en-US" sz="1000" dirty="0"/>
              <a:t>최소 </a:t>
            </a:r>
            <a:r>
              <a:rPr lang="en-US" altLang="ko-KR" sz="1000" dirty="0"/>
              <a:t>1/4 </a:t>
            </a:r>
            <a:r>
              <a:rPr lang="ko-KR" altLang="en-US" sz="1000" dirty="0"/>
              <a:t>사이 개수로 고급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 방이 등장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유저가 시작 방에 입장한 경우 소량의 보상을 지급하고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층을 진행할 수 록 보상의 크기가 커진다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왼쪽은 방 생성 이전에 층을 구성하는 방들의 형태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생성하기 위한 플로우 차트이다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</a:t>
            </a:r>
            <a:r>
              <a:rPr lang="ko-KR" altLang="en-US" sz="1200" dirty="0"/>
              <a:t>방 생성 데이터 </a:t>
            </a:r>
            <a:r>
              <a:rPr lang="en-US" altLang="ko-KR" sz="1200" dirty="0"/>
              <a:t>Setting’</a:t>
            </a:r>
            <a:r>
              <a:rPr lang="ko-KR" altLang="en-US" sz="1200" dirty="0"/>
              <a:t>으로 기반 데이터를 초기화하고 </a:t>
            </a:r>
            <a:r>
              <a:rPr lang="en-US" altLang="ko-KR" sz="1200" dirty="0"/>
              <a:t>‘</a:t>
            </a:r>
            <a:r>
              <a:rPr lang="ko-KR" altLang="en-US" sz="1200" dirty="0"/>
              <a:t>맵 생성</a:t>
            </a:r>
            <a:r>
              <a:rPr lang="en-US" altLang="ko-KR" sz="1200" dirty="0"/>
              <a:t>’</a:t>
            </a:r>
            <a:r>
              <a:rPr lang="ko-KR" altLang="en-US" sz="1200" dirty="0"/>
              <a:t>을 실행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맵 생성 과정에서 자연스럽게 방도 함께 생성되어진다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단점은 한 층을 구성하는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모두 그리는데 오랜 시간이 걸린다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단점은 차후 </a:t>
            </a:r>
            <a:r>
              <a:rPr lang="ko-KR" altLang="en-US" sz="1200" dirty="0" err="1"/>
              <a:t>스레딩을</a:t>
            </a:r>
            <a:r>
              <a:rPr lang="ko-KR" altLang="en-US" sz="1200" dirty="0"/>
              <a:t> 연구하여 유저가 플레이하는 방의 방향에 따라 소량의 방만 미리 생성할 수 있도록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71" name="내용 개체 틀 170">
            <a:extLst>
              <a:ext uri="{FF2B5EF4-FFF2-40B4-BE49-F238E27FC236}">
                <a16:creationId xmlns:a16="http://schemas.microsoft.com/office/drawing/2014/main" id="{A8EFF2E1-1AD8-404B-A576-F31BEDC7412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7" y="3643313"/>
            <a:ext cx="5352494" cy="2743200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957CA58-50FD-4414-8C4C-A90437B5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BF794BB-DE40-4943-B7A1-87D41D633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시스템 개요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73DD264-469F-4863-8150-57C80DA2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0B4312-D5EB-4426-95F6-1983DE70C4ED}"/>
              </a:ext>
            </a:extLst>
          </p:cNvPr>
          <p:cNvSpPr txBox="1"/>
          <p:nvPr/>
        </p:nvSpPr>
        <p:spPr>
          <a:xfrm>
            <a:off x="3213894" y="3775709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맵 생성 순서도</a:t>
            </a:r>
          </a:p>
        </p:txBody>
      </p:sp>
    </p:spTree>
    <p:extLst>
      <p:ext uri="{BB962C8B-B14F-4D97-AF65-F5344CB8AC3E}">
        <p14:creationId xmlns:p14="http://schemas.microsoft.com/office/powerpoint/2010/main" val="1589456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C86457-6E83-4CC6-B51C-5B2EF0B950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319782"/>
          </a:xfrm>
        </p:spPr>
        <p:txBody>
          <a:bodyPr anchor="ctr"/>
          <a:lstStyle/>
          <a:p>
            <a:r>
              <a:rPr lang="ko-KR" altLang="en-US" sz="1200" dirty="0"/>
              <a:t>방의 상태를 </a:t>
            </a:r>
            <a:r>
              <a:rPr lang="en-US" altLang="ko-KR" sz="1200" dirty="0"/>
              <a:t>4</a:t>
            </a:r>
            <a:r>
              <a:rPr lang="ko-KR" altLang="en-US" sz="1200" dirty="0"/>
              <a:t>가지로 구분해서 관리</a:t>
            </a:r>
            <a:endParaRPr lang="en-US" altLang="ko-KR" sz="1200" dirty="0"/>
          </a:p>
          <a:p>
            <a:r>
              <a:rPr lang="en-US" altLang="ko-KR" sz="1200" dirty="0" err="1"/>
              <a:t>Un_Clear</a:t>
            </a:r>
            <a:r>
              <a:rPr lang="en-US" altLang="ko-KR" sz="1200" dirty="0"/>
              <a:t> : </a:t>
            </a:r>
            <a:r>
              <a:rPr lang="ko-KR" altLang="en-US" sz="1200" dirty="0"/>
              <a:t>던전이 생성 된 이후로 클리어 되지 않은 방</a:t>
            </a:r>
            <a:endParaRPr lang="en-US" altLang="ko-KR" sz="1200" dirty="0"/>
          </a:p>
          <a:p>
            <a:r>
              <a:rPr lang="en-US" altLang="ko-KR" sz="1200" dirty="0"/>
              <a:t>Clear : </a:t>
            </a:r>
            <a:r>
              <a:rPr lang="ko-KR" altLang="en-US" sz="1200" dirty="0"/>
              <a:t>플레이어가 클리어 한 방</a:t>
            </a:r>
            <a:endParaRPr lang="en-US" altLang="ko-KR" sz="1200" dirty="0"/>
          </a:p>
          <a:p>
            <a:r>
              <a:rPr lang="en-US" altLang="ko-KR" sz="1200" dirty="0" err="1"/>
              <a:t>Hold_On</a:t>
            </a:r>
            <a:r>
              <a:rPr lang="en-US" altLang="ko-KR" sz="1200" dirty="0"/>
              <a:t> : </a:t>
            </a:r>
            <a:r>
              <a:rPr lang="ko-KR" altLang="en-US" sz="1200" dirty="0"/>
              <a:t>방에 입장한 후 시간 측정하기 전 대기 상태</a:t>
            </a:r>
            <a:endParaRPr lang="en-US" altLang="ko-KR" sz="1200" dirty="0"/>
          </a:p>
          <a:p>
            <a:r>
              <a:rPr lang="en-US" altLang="ko-KR" sz="1200" dirty="0"/>
              <a:t>Play : </a:t>
            </a:r>
            <a:r>
              <a:rPr lang="ko-KR" altLang="en-US" sz="1200" dirty="0"/>
              <a:t>시간을 측정하는 상태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시간이 지나면서 점차 체력이 감소한다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	     </a:t>
            </a:r>
            <a:r>
              <a:rPr lang="ko-KR" altLang="en-US" sz="1200" dirty="0"/>
              <a:t>방을 </a:t>
            </a:r>
            <a:r>
              <a:rPr lang="en-US" altLang="ko-KR" sz="1200" dirty="0"/>
              <a:t>Clear </a:t>
            </a:r>
            <a:r>
              <a:rPr lang="ko-KR" altLang="en-US" sz="1200" dirty="0"/>
              <a:t>상태로 만들면 </a:t>
            </a:r>
            <a:r>
              <a:rPr lang="en-US" altLang="ko-KR" sz="1200" dirty="0" err="1"/>
              <a:t>Hold_On</a:t>
            </a:r>
            <a:r>
              <a:rPr lang="ko-KR" altLang="en-US" sz="1200" dirty="0"/>
              <a:t>상태로 변경되어 더 이상 시</a:t>
            </a:r>
            <a:r>
              <a:rPr lang="en-US" altLang="ko-KR" sz="1200" dirty="0"/>
              <a:t>		     </a:t>
            </a:r>
            <a:r>
              <a:rPr lang="ko-KR" altLang="en-US" sz="1200" dirty="0"/>
              <a:t>간을 측정해 체력을 빼앗지 안게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23" name="내용 개체 틀 122" descr="텍스트이(가) 표시된 사진&#10;&#10;자동 생성된 설명">
            <a:extLst>
              <a:ext uri="{FF2B5EF4-FFF2-40B4-BE49-F238E27FC236}">
                <a16:creationId xmlns:a16="http://schemas.microsoft.com/office/drawing/2014/main" id="{1B869DFD-17F0-4784-ABC7-B7B70B72A25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6" y="1014413"/>
            <a:ext cx="4158355" cy="5303837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F7C958-A452-4E45-8733-EADA639251E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224657"/>
            <a:ext cx="5764212" cy="3162237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플레이어가 보스 방을 제외한 방에 입장했을 때 방은 </a:t>
            </a:r>
            <a:r>
              <a:rPr lang="en-US" altLang="ko-KR" sz="1200" dirty="0"/>
              <a:t>‘Hold On’ </a:t>
            </a:r>
            <a:r>
              <a:rPr lang="ko-KR" altLang="en-US" sz="1200" dirty="0"/>
              <a:t>상태로 유저가 이동 외 행동을 하기전까지 몬스터의 움직임이 없어진다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이동이외의 행동을 한 이후로 방의 상태는 </a:t>
            </a:r>
            <a:r>
              <a:rPr lang="en-US" altLang="ko-KR" sz="1200" dirty="0"/>
              <a:t>Play</a:t>
            </a:r>
            <a:r>
              <a:rPr lang="ko-KR" altLang="en-US" sz="1200" dirty="0"/>
              <a:t> 상태가 되어 시간을 측정하기 시작한다</a:t>
            </a:r>
            <a:r>
              <a:rPr lang="en-US" altLang="ko-KR" sz="1200" dirty="0"/>
              <a:t>.(</a:t>
            </a:r>
            <a:r>
              <a:rPr lang="ko-KR" altLang="en-US" sz="1200" dirty="0"/>
              <a:t>동시에 몬스터 또한 움직이기 시작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이동 이외의 행동이라 함은 방의 상태에 영향을 주는 행동을 지칭하며 대표적인 예로 공격</a:t>
            </a:r>
            <a:r>
              <a:rPr lang="en-US" altLang="ko-KR" sz="1200" dirty="0"/>
              <a:t>, </a:t>
            </a:r>
            <a:r>
              <a:rPr lang="ko-KR" altLang="en-US" sz="1200" dirty="0"/>
              <a:t>구조물과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충돌 등이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시간을 측정하기 시작한 이후로 매초 마다 점차 체력이 감소한다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Play </a:t>
            </a:r>
            <a:r>
              <a:rPr lang="ko-KR" altLang="en-US" sz="1200" dirty="0"/>
              <a:t>상태의 방을 클리어 하면 시간 측정이 종료되면 클리어 보상으로 체력을 일부 회복 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스킬을 제외한 모든 스킬을 사용할 때 체력이 감소된다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21BAAA-6421-43C3-AC90-8D10299E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A76E20-CD88-4A4A-AC9B-1CE7F0C1B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시간관련 던전 시스템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6FF81E-C83F-4FA1-889A-23230ED4F5BE}"/>
              </a:ext>
            </a:extLst>
          </p:cNvPr>
          <p:cNvSpPr txBox="1"/>
          <p:nvPr/>
        </p:nvSpPr>
        <p:spPr>
          <a:xfrm>
            <a:off x="2802413" y="1397953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던전 상태 값 변경 순서도</a:t>
            </a:r>
          </a:p>
        </p:txBody>
      </p:sp>
      <p:sp>
        <p:nvSpPr>
          <p:cNvPr id="125" name="슬라이드 번호 개체 틀 124">
            <a:extLst>
              <a:ext uri="{FF2B5EF4-FFF2-40B4-BE49-F238E27FC236}">
                <a16:creationId xmlns:a16="http://schemas.microsoft.com/office/drawing/2014/main" id="{53C0CAD8-4D67-4A00-8798-672D1E8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4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AFD884-463B-4849-8AC8-52F7C98F2E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4B66C-747D-4CB4-8AB9-6747C437141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타일 맵 기능을 활용해 게임에 사용할 던전 데이터를 제작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제작 과정에서 해당 던전의 테마와 </a:t>
            </a:r>
            <a:r>
              <a:rPr lang="ko-KR" altLang="en-US" sz="1200" dirty="0" err="1"/>
              <a:t>테마와</a:t>
            </a:r>
            <a:r>
              <a:rPr lang="ko-KR" altLang="en-US" sz="1200" dirty="0"/>
              <a:t> 연관된 </a:t>
            </a:r>
            <a:r>
              <a:rPr lang="ko-KR" altLang="en-US" sz="1200" dirty="0" err="1"/>
              <a:t>몬스터들</a:t>
            </a:r>
            <a:r>
              <a:rPr lang="ko-KR" altLang="en-US" sz="1200" dirty="0"/>
              <a:t> 중 등장시킬 몬스터를 선정할 수 있고 해당 </a:t>
            </a:r>
            <a:r>
              <a:rPr lang="ko-KR" altLang="en-US" sz="1200" dirty="0" err="1"/>
              <a:t>몬스터들의</a:t>
            </a:r>
            <a:r>
              <a:rPr lang="ko-KR" altLang="en-US" sz="1200" dirty="0"/>
              <a:t> 등장 위치를 지정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구조물의 랜덤생성을 위해 고정 생성 위치와 랜덤 생성 위치를 지정해 랜덤 생성 위치에 등장시킬 구조물의 범주를 지정 </a:t>
            </a:r>
            <a:r>
              <a:rPr lang="ko-KR" altLang="en-US" sz="1200" dirty="0" err="1"/>
              <a:t>해줌</a:t>
            </a:r>
            <a:r>
              <a:rPr lang="ko-KR" altLang="en-US" sz="1200" dirty="0"/>
              <a:t> </a:t>
            </a:r>
            <a:r>
              <a:rPr lang="en-US" altLang="ko-KR" sz="1200" dirty="0"/>
              <a:t>( Item Box</a:t>
            </a:r>
            <a:r>
              <a:rPr lang="ko-KR" altLang="en-US" sz="1200" dirty="0"/>
              <a:t>의 기능을 활용</a:t>
            </a:r>
            <a:r>
              <a:rPr lang="en-US" altLang="ko-KR" sz="1200"/>
              <a:t>)</a:t>
            </a: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6F8FB-F4D2-496A-9C59-724E4503C4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3BF80DA-B0E7-4D07-97EF-18472989D5C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BDB7431-6BAE-41B9-B708-523C3349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5191B-06C6-4359-AD21-D1A3C1EE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7E023E7-E582-44F2-BDB6-6641759A53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에디터</a:t>
            </a:r>
          </a:p>
        </p:txBody>
      </p:sp>
    </p:spTree>
    <p:extLst>
      <p:ext uri="{BB962C8B-B14F-4D97-AF65-F5344CB8AC3E}">
        <p14:creationId xmlns:p14="http://schemas.microsoft.com/office/powerpoint/2010/main" val="386612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4306270-4903-4FC0-9C59-DBA4C20CFC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캐릭터 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1F8ED-75F9-4DE4-9CE6-D662B4C746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캐릭터는 몬스터와 플레이어 둘 모두를 포함한 개념으로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취하는 행동을 몬스터의 경우 일부 제한하여 사용할 수 있도록 설계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할 수 있는 행동으로 이동</a:t>
            </a:r>
            <a:r>
              <a:rPr lang="en-US" altLang="ko-KR" sz="1200" dirty="0"/>
              <a:t>, </a:t>
            </a:r>
            <a:r>
              <a:rPr lang="ko-KR" altLang="en-US" sz="1200" dirty="0"/>
              <a:t>공격</a:t>
            </a:r>
            <a:r>
              <a:rPr lang="en-US" altLang="ko-KR" sz="1200" dirty="0"/>
              <a:t>, </a:t>
            </a:r>
            <a:r>
              <a:rPr lang="ko-KR" altLang="en-US" sz="1200" dirty="0"/>
              <a:t>스킬 사용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변경</a:t>
            </a:r>
            <a:r>
              <a:rPr lang="en-US" altLang="ko-KR" sz="1200" dirty="0"/>
              <a:t>, </a:t>
            </a:r>
            <a:r>
              <a:rPr lang="ko-KR" altLang="en-US" sz="1200" dirty="0"/>
              <a:t>객체와 상호작용이 있다</a:t>
            </a:r>
            <a:r>
              <a:rPr lang="en-US" altLang="ko-KR" sz="1200" dirty="0"/>
              <a:t>. ( </a:t>
            </a:r>
            <a:r>
              <a:rPr lang="ko-KR" altLang="en-US" sz="1200" dirty="0"/>
              <a:t>몬스터의 경우 아이템 변경과 객체 상호작용은 제외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캐릭터는 공격 시 착용중인 아이템의 효과를 사용해 공격을 시행한다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EX) </a:t>
            </a:r>
            <a:r>
              <a:rPr lang="ko-KR" altLang="en-US" sz="1200" dirty="0"/>
              <a:t>총을 착용하면 총알을 발사</a:t>
            </a:r>
            <a:r>
              <a:rPr lang="en-US" altLang="ko-KR" sz="1200" dirty="0"/>
              <a:t>, </a:t>
            </a:r>
            <a:r>
              <a:rPr lang="ko-KR" altLang="en-US" sz="1200" dirty="0"/>
              <a:t>검을 착용하면 검을 휘두름</a:t>
            </a:r>
            <a:endParaRPr lang="en-US" altLang="ko-KR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6E9905-B99C-4CC0-A613-8617379129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r>
              <a:rPr lang="ko-KR" altLang="en-US" dirty="0"/>
              <a:t> 예제 이미지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1F23125-F992-47C1-8F87-B14E68565B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PVE </a:t>
            </a:r>
            <a:r>
              <a:rPr lang="ko-KR" altLang="en-US" sz="1200" dirty="0"/>
              <a:t>컨텐츠에서 핵심은 플레이어의 적인 몬스터의 난이도라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완성체인 몬스터의 행동을 일부 제한하는 것으로 난이도를 조절하면 좋을 것이라 판단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변경과 객체 상호작용은 몬스터가 사용하는 것으로 게임에 재미를 살려줄 수 있을지 아직 의문이 들어 제외함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1FFAB45-69B3-442E-AB4E-8BC0D478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9E3E68-11F7-48EB-8A48-CFDF81DF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BD5EB85-C312-4646-9D22-D96EDCA3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시스템 개요</a:t>
            </a:r>
          </a:p>
        </p:txBody>
      </p:sp>
    </p:spTree>
    <p:extLst>
      <p:ext uri="{BB962C8B-B14F-4D97-AF65-F5344CB8AC3E}">
        <p14:creationId xmlns:p14="http://schemas.microsoft.com/office/powerpoint/2010/main" val="594635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B84744-3E40-424D-8084-B909A523E5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상태 값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4D521D-55B4-4D7D-8BC7-70F1F6405D1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캐릭터의 현재 상태를 나타내는 </a:t>
            </a:r>
            <a:r>
              <a:rPr lang="ko-KR" altLang="en-US" sz="1200" dirty="0" err="1"/>
              <a:t>상태값</a:t>
            </a:r>
            <a:r>
              <a:rPr lang="en-US" altLang="ko-KR" sz="1200" dirty="0"/>
              <a:t>(Status) 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기본</a:t>
            </a:r>
            <a:r>
              <a:rPr lang="en-US" altLang="ko-KR" sz="1200" dirty="0"/>
              <a:t>(Idle), </a:t>
            </a:r>
            <a:r>
              <a:rPr lang="ko-KR" altLang="en-US" sz="1200" dirty="0"/>
              <a:t>이동</a:t>
            </a:r>
            <a:r>
              <a:rPr lang="en-US" altLang="ko-KR" sz="1200" dirty="0"/>
              <a:t>(Move), </a:t>
            </a:r>
            <a:r>
              <a:rPr lang="ko-KR" altLang="en-US" sz="1200" dirty="0"/>
              <a:t>공격</a:t>
            </a:r>
            <a:r>
              <a:rPr lang="en-US" altLang="ko-KR" sz="1200" dirty="0"/>
              <a:t>(Attack), </a:t>
            </a:r>
            <a:r>
              <a:rPr lang="ko-KR" altLang="en-US" sz="1200" dirty="0"/>
              <a:t>스킬 사용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Use_Skill</a:t>
            </a:r>
            <a:r>
              <a:rPr lang="en-US" altLang="ko-KR" sz="1200" dirty="0"/>
              <a:t>), </a:t>
            </a:r>
            <a:r>
              <a:rPr lang="ko-KR" altLang="en-US" sz="1200" dirty="0"/>
              <a:t>사망</a:t>
            </a:r>
            <a:r>
              <a:rPr lang="en-US" altLang="ko-KR" sz="1200" dirty="0"/>
              <a:t>(Death), </a:t>
            </a:r>
            <a:r>
              <a:rPr lang="ko-KR" altLang="en-US" sz="1200" dirty="0"/>
              <a:t>대기</a:t>
            </a:r>
            <a:r>
              <a:rPr lang="en-US" altLang="ko-KR" sz="1200" dirty="0"/>
              <a:t>(), </a:t>
            </a:r>
            <a:r>
              <a:rPr lang="ko-KR" altLang="en-US" sz="1200" dirty="0"/>
              <a:t>피격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Be_Hit</a:t>
            </a:r>
            <a:r>
              <a:rPr lang="en-US" altLang="ko-KR" sz="1200" dirty="0"/>
              <a:t>)</a:t>
            </a:r>
            <a:r>
              <a:rPr lang="ko-KR" altLang="en-US" sz="1200" dirty="0"/>
              <a:t>로 나눠 정의함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위 상태 값은 플레이어의 경우 </a:t>
            </a:r>
            <a:r>
              <a:rPr lang="en-US" altLang="ko-KR" sz="1200" dirty="0" err="1"/>
              <a:t>PlayerManager</a:t>
            </a:r>
            <a:r>
              <a:rPr lang="ko-KR" altLang="en-US" sz="1200" dirty="0"/>
              <a:t>에서 관리하고 몬스터의 경우 몬스터 </a:t>
            </a:r>
            <a:r>
              <a:rPr lang="en-US" altLang="ko-KR" sz="1200" dirty="0"/>
              <a:t>AI</a:t>
            </a:r>
            <a:r>
              <a:rPr lang="ko-KR" altLang="en-US" sz="1200" dirty="0"/>
              <a:t>에서 관리해 게임을 진행할 수 있도록 한다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29208E-D4F6-4441-A19B-8454943B54D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 err="1"/>
              <a:t>상태값</a:t>
            </a:r>
            <a:r>
              <a:rPr lang="ko-KR" altLang="en-US" dirty="0"/>
              <a:t> 판단 기준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358A2E3-AA75-440E-96BF-9C00AC47F71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상황에 따라 처리하는 방식이 달라질 것이라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상황마다 달라지는 처리 방식을 원활히 진행시키기 위해 상태 값을 정의해줌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캐릭터의 경우 위 </a:t>
            </a:r>
            <a:r>
              <a:rPr lang="ko-KR" altLang="en-US" sz="1200" dirty="0" err="1"/>
              <a:t>상태값이</a:t>
            </a:r>
            <a:r>
              <a:rPr lang="ko-KR" altLang="en-US" sz="1200" dirty="0"/>
              <a:t> 입력 값에 따라 달라질 것이고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캐릭터의 경우 몬스터의 현재 상태 값에 따라 다음 행동을 결정해야 하기 때문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B0C2E91-399F-4E50-A0CA-A714D7CE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A0C96D-77F8-44A5-A092-C091A0E67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2F00323-F0B6-4C8B-AF2E-F814E4700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상태 값</a:t>
            </a:r>
          </a:p>
        </p:txBody>
      </p:sp>
    </p:spTree>
    <p:extLst>
      <p:ext uri="{BB962C8B-B14F-4D97-AF65-F5344CB8AC3E}">
        <p14:creationId xmlns:p14="http://schemas.microsoft.com/office/powerpoint/2010/main" val="39860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658F1-D031-46BF-A846-9F066E5BC50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ko-KR" altLang="en-US" sz="1200" dirty="0"/>
              <a:t>바깥 원 </a:t>
            </a:r>
            <a:r>
              <a:rPr lang="en-US" altLang="ko-KR" sz="1200" dirty="0"/>
              <a:t>: </a:t>
            </a:r>
            <a:r>
              <a:rPr lang="ko-KR" altLang="en-US" sz="1200" dirty="0"/>
              <a:t>시야 범위 표시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해당 원 내부에 적</a:t>
            </a:r>
            <a:r>
              <a:rPr lang="en-US" altLang="ko-KR" sz="1200" dirty="0"/>
              <a:t>(Monster -&gt; Player, Player -&gt; Monster)</a:t>
            </a:r>
            <a:r>
              <a:rPr lang="ko-KR" altLang="en-US" sz="1200" dirty="0"/>
              <a:t>을</a:t>
            </a:r>
            <a:br>
              <a:rPr lang="en-US" altLang="ko-KR" sz="1200" dirty="0"/>
            </a:br>
            <a:r>
              <a:rPr lang="en-US" altLang="ko-KR" sz="1200" dirty="0"/>
              <a:t>Collision</a:t>
            </a:r>
            <a:r>
              <a:rPr lang="ko-KR" altLang="en-US" sz="1200" dirty="0"/>
              <a:t>을 검사해 감지해 대상 지정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200" dirty="0"/>
              <a:t>Player</a:t>
            </a:r>
            <a:r>
              <a:rPr lang="ko-KR" altLang="en-US" sz="1200" dirty="0"/>
              <a:t>의 경우 다수 감지 가능</a:t>
            </a:r>
            <a:r>
              <a:rPr lang="en-US" altLang="ko-KR" sz="1200" dirty="0"/>
              <a:t>, </a:t>
            </a:r>
            <a:r>
              <a:rPr lang="ko-KR" altLang="en-US" sz="1200" dirty="0"/>
              <a:t>가장 가까운 적을 감지해 공격 방향 설정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원거리 무기는 설정된 공격 방향으로 탄을 발사함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200" dirty="0"/>
              <a:t>안 원 </a:t>
            </a:r>
            <a:r>
              <a:rPr lang="en-US" altLang="ko-KR" sz="1200" dirty="0"/>
              <a:t>: </a:t>
            </a:r>
            <a:r>
              <a:rPr lang="ko-KR" altLang="en-US" sz="1200" dirty="0"/>
              <a:t>공격 범위 표시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단일 감지 만 가능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지정한 대상을 공격</a:t>
            </a:r>
            <a:r>
              <a:rPr lang="en-US" altLang="ko-KR" sz="1200" dirty="0"/>
              <a:t>(</a:t>
            </a:r>
            <a:r>
              <a:rPr lang="ko-KR" altLang="en-US" sz="1200" dirty="0"/>
              <a:t>데미지 연산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97BA22-8721-4F78-9E49-4F376F5D0C7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유니티에서</a:t>
            </a:r>
            <a:r>
              <a:rPr lang="en-US" altLang="ko-KR" sz="1200" dirty="0"/>
              <a:t> </a:t>
            </a:r>
            <a:r>
              <a:rPr lang="ko-KR" altLang="en-US" sz="1200" dirty="0"/>
              <a:t>충돌을 확인할 수 있게 해주는 </a:t>
            </a:r>
            <a:r>
              <a:rPr lang="en-US" altLang="ko-KR" sz="1200" dirty="0"/>
              <a:t>Collision </a:t>
            </a:r>
            <a:r>
              <a:rPr lang="ko-KR" altLang="en-US" sz="1200" dirty="0"/>
              <a:t>객체를 활용해 시야 범위와 공격 범위에 해당하는 가상의 충돌감지 원을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생성되는 객체에 </a:t>
            </a:r>
            <a:r>
              <a:rPr lang="en-US" altLang="ko-KR" sz="1200" dirty="0"/>
              <a:t>Tag</a:t>
            </a:r>
            <a:r>
              <a:rPr lang="ko-KR" altLang="en-US" sz="1200" dirty="0"/>
              <a:t>를 설정해 충돌된 대상이 무엇인지 판별할 수 있도록 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(Monster,</a:t>
            </a:r>
            <a:r>
              <a:rPr lang="ko-KR" altLang="en-US" sz="1200" dirty="0"/>
              <a:t> </a:t>
            </a:r>
            <a:r>
              <a:rPr lang="en-US" altLang="ko-KR" sz="1200" dirty="0"/>
              <a:t>Player</a:t>
            </a:r>
            <a:r>
              <a:rPr lang="ko-KR" altLang="en-US" sz="1200" dirty="0"/>
              <a:t>라는 </a:t>
            </a:r>
            <a:r>
              <a:rPr lang="en-US" altLang="ko-KR" sz="1200" dirty="0"/>
              <a:t>tag</a:t>
            </a:r>
            <a:r>
              <a:rPr lang="ko-KR" altLang="en-US" sz="1200" dirty="0"/>
              <a:t>를 객체에 지정해준다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충돌된 대상이 </a:t>
            </a:r>
            <a:r>
              <a:rPr lang="en-US" altLang="ko-KR" sz="1200" dirty="0"/>
              <a:t>Monster</a:t>
            </a:r>
            <a:r>
              <a:rPr lang="ko-KR" altLang="en-US" sz="1200" dirty="0"/>
              <a:t>는</a:t>
            </a:r>
            <a:r>
              <a:rPr lang="en-US" altLang="ko-KR" sz="1200" dirty="0"/>
              <a:t> Player,</a:t>
            </a:r>
            <a:r>
              <a:rPr lang="ko-KR" altLang="en-US" sz="1200" dirty="0"/>
              <a:t> </a:t>
            </a:r>
            <a:r>
              <a:rPr lang="en-US" altLang="ko-KR" sz="1200" dirty="0"/>
              <a:t>Player</a:t>
            </a:r>
            <a:r>
              <a:rPr lang="ko-KR" altLang="en-US" sz="1200" dirty="0"/>
              <a:t>는 </a:t>
            </a:r>
            <a:r>
              <a:rPr lang="en-US" altLang="ko-KR" sz="1200" dirty="0"/>
              <a:t>Monster</a:t>
            </a:r>
            <a:r>
              <a:rPr lang="ko-KR" altLang="en-US" sz="1200" dirty="0"/>
              <a:t>인지 확인하고 대상을 추적 또는 공격 대상으로 지정한다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9F686E0-E32C-4711-85B2-03B6FBE6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63A34A0-BF38-49DE-9628-9D7BA28D7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공격 대상</a:t>
            </a:r>
            <a:r>
              <a:rPr lang="en-US" altLang="ko-KR" dirty="0"/>
              <a:t>, </a:t>
            </a:r>
            <a:r>
              <a:rPr lang="ko-KR" altLang="en-US" dirty="0"/>
              <a:t>추적 대상 선정 방법</a:t>
            </a:r>
          </a:p>
        </p:txBody>
      </p:sp>
      <p:pic>
        <p:nvPicPr>
          <p:cNvPr id="8" name="내용 개체 틀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BCC1F54-D255-4C21-9AA0-C86971B04D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7" t="11706" r="60699" b="57312"/>
          <a:stretch/>
        </p:blipFill>
        <p:spPr>
          <a:xfrm>
            <a:off x="1188275" y="1036299"/>
            <a:ext cx="4051238" cy="2480352"/>
          </a:xfr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43E84DB-2D86-4C8F-9F90-515F858597C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7575" t="21183" r="42977" b="38255"/>
          <a:stretch/>
        </p:blipFill>
        <p:spPr>
          <a:xfrm>
            <a:off x="1886803" y="4002614"/>
            <a:ext cx="4118442" cy="1855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BD06C-CBE3-48BC-81FC-0DF2D1D0D688}"/>
              </a:ext>
            </a:extLst>
          </p:cNvPr>
          <p:cNvSpPr txBox="1"/>
          <p:nvPr/>
        </p:nvSpPr>
        <p:spPr>
          <a:xfrm>
            <a:off x="3108898" y="5608959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시야 범위에 추적 대상이 있는지 확인하는 함수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3F535ED-EAEA-4E5C-9A58-CD1C8FE8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072C77-1400-4E8C-B54F-C2056AFFC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503" t="45811" r="23222" b="13921"/>
          <a:stretch/>
        </p:blipFill>
        <p:spPr>
          <a:xfrm>
            <a:off x="514778" y="4002614"/>
            <a:ext cx="1281492" cy="18552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A9E9A0-93A0-43E3-8949-D24BE3CA45AC}"/>
              </a:ext>
            </a:extLst>
          </p:cNvPr>
          <p:cNvSpPr/>
          <p:nvPr/>
        </p:nvSpPr>
        <p:spPr>
          <a:xfrm>
            <a:off x="1205396" y="5394644"/>
            <a:ext cx="553303" cy="101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190194-D92C-4694-B197-A58CE4E4A731}"/>
              </a:ext>
            </a:extLst>
          </p:cNvPr>
          <p:cNvSpPr/>
          <p:nvPr/>
        </p:nvSpPr>
        <p:spPr>
          <a:xfrm>
            <a:off x="600075" y="4405312"/>
            <a:ext cx="519113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E8858-D0D3-47A8-99E0-20A776616A83}"/>
              </a:ext>
            </a:extLst>
          </p:cNvPr>
          <p:cNvSpPr txBox="1"/>
          <p:nvPr/>
        </p:nvSpPr>
        <p:spPr>
          <a:xfrm>
            <a:off x="2611225" y="6268825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소스 코드 말고 다른 무언가로 설명 할 수 있지 않을까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그램과 위 이미지는 좋은 것 같음</a:t>
            </a:r>
          </a:p>
        </p:txBody>
      </p:sp>
    </p:spTree>
    <p:extLst>
      <p:ext uri="{BB962C8B-B14F-4D97-AF65-F5344CB8AC3E}">
        <p14:creationId xmlns:p14="http://schemas.microsoft.com/office/powerpoint/2010/main" val="414099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A9746-A67E-46D0-8279-BE4128FE369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기획 의도</a:t>
            </a:r>
            <a:r>
              <a:rPr lang="en-US" altLang="ko-KR" sz="1600" b="1" dirty="0"/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로그라이크</a:t>
            </a:r>
            <a:r>
              <a:rPr lang="ko-KR" altLang="en-US" sz="1400" dirty="0"/>
              <a:t> 장르 특유의 짧은 플레이 타임이 모바일 환경과 잘 어울린다고 판단</a:t>
            </a:r>
            <a:endParaRPr lang="en-US" altLang="ko-KR" sz="1400" dirty="0"/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모바일 플랫폼에 맞춰 </a:t>
            </a:r>
            <a:r>
              <a:rPr lang="ko-KR" altLang="en-US" sz="1400" b="1" dirty="0">
                <a:solidFill>
                  <a:srgbClr val="FF0000"/>
                </a:solidFill>
              </a:rPr>
              <a:t>조작의 간소화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 err="1"/>
              <a:t>로그라이크</a:t>
            </a:r>
            <a:r>
              <a:rPr lang="ko-KR" altLang="en-US" sz="1400" dirty="0"/>
              <a:t> 장르의 경험이 없는 초심자의 입문 게임으로 자리잡는 것을 목표로 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B0215D-C929-4F26-83A3-75449E003BB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목표</a:t>
            </a:r>
            <a:r>
              <a:rPr lang="en-US" altLang="ko-KR" sz="1600" b="1" dirty="0"/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간단한 조작 </a:t>
            </a:r>
            <a:r>
              <a:rPr lang="en-US" altLang="ko-KR" sz="1400" dirty="0"/>
              <a:t>(RPG</a:t>
            </a:r>
            <a:r>
              <a:rPr lang="ko-KR" altLang="en-US" sz="1400" dirty="0"/>
              <a:t> 게임의 기본적인 조작 방식 채택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통한 쉽게 게임에 적응 할 수 있는 환경 조성</a:t>
            </a:r>
            <a:endParaRPr lang="en-US" altLang="ko-KR" sz="1400" dirty="0"/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착용하는 무기에 따라 달라지는 액션</a:t>
            </a:r>
            <a:r>
              <a:rPr lang="en-US" altLang="ko-KR" sz="1400" dirty="0"/>
              <a:t>, </a:t>
            </a:r>
            <a:r>
              <a:rPr lang="ko-KR" altLang="en-US" sz="1400" dirty="0"/>
              <a:t>전투</a:t>
            </a:r>
            <a:endParaRPr lang="en-US" altLang="ko-KR" sz="1400" dirty="0"/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FF0000"/>
                </a:solidFill>
              </a:rPr>
              <a:t>높은 몬스터 공략난이도를 캐릭터 스킬과 유저의 컨트롤 숙련도를 활용해 극복하는 게임성 구현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816056E-C9D4-43AF-B992-DBDCEA69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4AB57E8-1249-4EA2-A632-EED8FB516E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게임소개 </a:t>
            </a:r>
            <a:r>
              <a:rPr lang="en-US" altLang="ko-KR" dirty="0"/>
              <a:t>/ </a:t>
            </a:r>
            <a:r>
              <a:rPr lang="ko-KR" altLang="en-US" dirty="0"/>
              <a:t>기획의도와 목표</a:t>
            </a:r>
          </a:p>
        </p:txBody>
      </p:sp>
      <p:graphicFrame>
        <p:nvGraphicFramePr>
          <p:cNvPr id="9" name="내용 개체 틀 53">
            <a:extLst>
              <a:ext uri="{FF2B5EF4-FFF2-40B4-BE49-F238E27FC236}">
                <a16:creationId xmlns:a16="http://schemas.microsoft.com/office/drawing/2014/main" id="{1E9BE65A-18C8-4605-B719-84050B5351AE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000583967"/>
              </p:ext>
            </p:extLst>
          </p:nvPr>
        </p:nvGraphicFramePr>
        <p:xfrm>
          <a:off x="525752" y="3643313"/>
          <a:ext cx="5308973" cy="2562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9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1915279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48770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805715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380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876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9DFCD-563C-4611-AA7F-4B0B939D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1" name="내용 개체 틀 21" descr="표지판, 거리, 방이(가) 표시된 사진&#10;&#10;자동 생성된 설명">
            <a:extLst>
              <a:ext uri="{FF2B5EF4-FFF2-40B4-BE49-F238E27FC236}">
                <a16:creationId xmlns:a16="http://schemas.microsoft.com/office/drawing/2014/main" id="{DA5D6381-6A00-47BA-BFBF-5314F21EC2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27" y="1038224"/>
            <a:ext cx="4433734" cy="2476502"/>
          </a:xfrm>
        </p:spPr>
      </p:pic>
    </p:spTree>
    <p:extLst>
      <p:ext uri="{BB962C8B-B14F-4D97-AF65-F5344CB8AC3E}">
        <p14:creationId xmlns:p14="http://schemas.microsoft.com/office/powerpoint/2010/main" val="409625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691D876-7B34-4C84-8A9C-0EBE40EE8E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319920"/>
            <a:ext cx="5764212" cy="191311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F5741-6B11-4796-A2F9-0F5046EE9D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342202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캐릭터의 경우 이전 시트에서 설명한 캐릭터 상태 값을 입력에 따라 제어한다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캐릭터의 경우 왼쪽의 순서도로 표현한 시스템</a:t>
            </a:r>
            <a:r>
              <a:rPr lang="en-US" altLang="ko-KR" sz="1200" dirty="0"/>
              <a:t>(</a:t>
            </a:r>
            <a:r>
              <a:rPr lang="ko-KR" altLang="en-US" sz="1200" dirty="0"/>
              <a:t>유니티의 </a:t>
            </a:r>
            <a:r>
              <a:rPr lang="en-US" altLang="ko-KR" sz="1200" dirty="0" err="1"/>
              <a:t>FixedUpdate</a:t>
            </a:r>
            <a:r>
              <a:rPr lang="ko-KR" altLang="en-US" sz="1200" dirty="0"/>
              <a:t>에서 반복 실행</a:t>
            </a:r>
            <a:r>
              <a:rPr lang="en-US" altLang="ko-KR" sz="1200" dirty="0"/>
              <a:t>)</a:t>
            </a:r>
            <a:r>
              <a:rPr lang="ko-KR" altLang="en-US" sz="1200" dirty="0"/>
              <a:t>으로 상태를 변경한다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상태일 경우 위 </a:t>
            </a:r>
            <a:r>
              <a:rPr lang="ko-KR" altLang="en-US" sz="1200" dirty="0" err="1"/>
              <a:t>상태값</a:t>
            </a:r>
            <a:r>
              <a:rPr lang="ko-KR" altLang="en-US" sz="1200" dirty="0"/>
              <a:t> 변경 함수를 실행하지 못하게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‘1</a:t>
            </a:r>
            <a:r>
              <a:rPr lang="ko-KR" altLang="en-US" sz="1200" dirty="0"/>
              <a:t>초 동안 강제 종료</a:t>
            </a:r>
            <a:r>
              <a:rPr lang="en-US" altLang="ko-KR" sz="1200" dirty="0"/>
              <a:t>’</a:t>
            </a:r>
            <a:r>
              <a:rPr lang="ko-KR" altLang="en-US" sz="1200" dirty="0"/>
              <a:t>는 유니티의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코루틴</a:t>
            </a:r>
            <a:r>
              <a:rPr lang="en-US" altLang="ko-KR" sz="1200" dirty="0"/>
              <a:t>’</a:t>
            </a:r>
            <a:r>
              <a:rPr lang="ko-KR" altLang="en-US" sz="1200" dirty="0"/>
              <a:t>기능을 활용해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</a:t>
            </a: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상태를 유지하도록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상태를 유지하는 동안 캐릭터는 무적 상태가 된다</a:t>
            </a:r>
            <a:r>
              <a:rPr lang="en-US" altLang="ko-KR" sz="1200" dirty="0"/>
              <a:t>.</a:t>
            </a:r>
          </a:p>
        </p:txBody>
      </p:sp>
      <p:pic>
        <p:nvPicPr>
          <p:cNvPr id="57" name="내용 개체 틀 56" descr="텍스트이(가) 표시된 사진&#10;&#10;자동 생성된 설명">
            <a:extLst>
              <a:ext uri="{FF2B5EF4-FFF2-40B4-BE49-F238E27FC236}">
                <a16:creationId xmlns:a16="http://schemas.microsoft.com/office/drawing/2014/main" id="{2EF040ED-4997-4128-BEE6-38363BA03AE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0" y="3233030"/>
            <a:ext cx="3559886" cy="3153483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D62991-558F-4226-A3C9-D5AE590143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4326904"/>
            <a:ext cx="5764212" cy="205999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유니티 자체에 키 입력을 감지해주는 함수가 있어 그것을 활용해 구현 속도를 올린다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예외 처리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</a:t>
            </a:r>
            <a:r>
              <a:rPr lang="en-US" altLang="ko-KR" sz="1200" dirty="0"/>
              <a:t>)</a:t>
            </a:r>
            <a:r>
              <a:rPr lang="ko-KR" altLang="en-US" sz="1200" dirty="0"/>
              <a:t>를 관리하는 </a:t>
            </a:r>
            <a:r>
              <a:rPr lang="en-US" altLang="ko-KR" sz="1200" dirty="0"/>
              <a:t>Manager</a:t>
            </a:r>
            <a:r>
              <a:rPr lang="ko-KR" altLang="en-US" sz="1200" dirty="0"/>
              <a:t>를 통해 원활한 게임 시스템을 구축할 수 있도록 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5839D32-17E3-4A10-A24B-C2FDD625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B4148F-5137-48B2-810F-BBF520110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플레이어 캐릭터 시스템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592E54-0DB1-4C8B-9D3F-63ED3F0A8BA2}"/>
              </a:ext>
            </a:extLst>
          </p:cNvPr>
          <p:cNvSpPr txBox="1"/>
          <p:nvPr/>
        </p:nvSpPr>
        <p:spPr>
          <a:xfrm>
            <a:off x="2049649" y="1192285"/>
            <a:ext cx="2155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Player Manager </a:t>
            </a:r>
            <a:r>
              <a:rPr lang="ko-KR" altLang="en-US" sz="1200" dirty="0"/>
              <a:t>간략 도식화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7CB49D-BFFA-4849-A883-21A790BAC752}"/>
              </a:ext>
            </a:extLst>
          </p:cNvPr>
          <p:cNvSpPr txBox="1"/>
          <p:nvPr/>
        </p:nvSpPr>
        <p:spPr>
          <a:xfrm>
            <a:off x="2872609" y="3161362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 확인 함수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24D91A-BE20-4A8E-B914-DBAED20D0361}"/>
              </a:ext>
            </a:extLst>
          </p:cNvPr>
          <p:cNvSpPr txBox="1"/>
          <p:nvPr/>
        </p:nvSpPr>
        <p:spPr>
          <a:xfrm>
            <a:off x="4338359" y="4785870"/>
            <a:ext cx="1641817" cy="2980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 err="1"/>
              <a:t>코루틴</a:t>
            </a:r>
            <a:r>
              <a:rPr lang="en-US" altLang="ko-KR" sz="1000" dirty="0"/>
              <a:t>(</a:t>
            </a:r>
            <a:r>
              <a:rPr lang="en-US" altLang="ko-KR" sz="1000" b="1" i="0" dirty="0">
                <a:effectLst/>
                <a:latin typeface="Jua"/>
              </a:rPr>
              <a:t>coroutine</a:t>
            </a:r>
            <a:r>
              <a:rPr lang="en-US" altLang="ko-KR" sz="1000" dirty="0"/>
              <a:t>)’</a:t>
            </a:r>
            <a:r>
              <a:rPr lang="ko-KR" altLang="en-US" sz="1000" dirty="0"/>
              <a:t>을 의미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132D2C3-73DF-463D-90C1-1EA524157108}"/>
              </a:ext>
            </a:extLst>
          </p:cNvPr>
          <p:cNvSpPr/>
          <p:nvPr/>
        </p:nvSpPr>
        <p:spPr>
          <a:xfrm>
            <a:off x="3067590" y="4714552"/>
            <a:ext cx="2949162" cy="4224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20573F23-8EF1-489E-A482-E76A4E2D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25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951C527-8B07-4C66-8616-1FD66404362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경험치 지급 이미지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17B21-C0F8-40C3-954A-61098CF8E9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게임을 진행 중 던전 진행이 종료</a:t>
            </a:r>
            <a:r>
              <a:rPr lang="en-US" altLang="ko-KR" sz="1200" dirty="0"/>
              <a:t>(</a:t>
            </a:r>
            <a:r>
              <a:rPr lang="ko-KR" altLang="en-US" sz="1200" dirty="0"/>
              <a:t>캐릭터 사망</a:t>
            </a:r>
            <a:r>
              <a:rPr lang="en-US" altLang="ko-KR" sz="1200" dirty="0"/>
              <a:t>, </a:t>
            </a:r>
            <a:r>
              <a:rPr lang="ko-KR" altLang="en-US" sz="1200" dirty="0"/>
              <a:t>던전 클리어</a:t>
            </a:r>
            <a:r>
              <a:rPr lang="en-US" altLang="ko-KR" sz="1200" dirty="0"/>
              <a:t>)</a:t>
            </a:r>
            <a:r>
              <a:rPr lang="ko-KR" altLang="en-US" sz="1200" dirty="0"/>
              <a:t>된 경우 진행한 게임 정보를 확인해 일정 수치만큼 경험치로 환산해 플레이어에게 지급한다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경험치를 통해 캐릭터의 레벨이 상승하면 상승한 레벨 당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포인트를 </a:t>
            </a:r>
            <a:r>
              <a:rPr lang="en-US" altLang="ko-KR" sz="1200" dirty="0"/>
              <a:t>1 </a:t>
            </a:r>
            <a:r>
              <a:rPr lang="ko-KR" altLang="en-US" sz="1200" dirty="0"/>
              <a:t>지급한다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지급한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포인트를 사용해 </a:t>
            </a:r>
            <a:r>
              <a:rPr lang="en-US" altLang="ko-KR" sz="1200" dirty="0"/>
              <a:t>5</a:t>
            </a:r>
            <a:r>
              <a:rPr lang="ko-KR" altLang="en-US" sz="1200" dirty="0"/>
              <a:t>가지 속성 중 하나를 강화할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CEC45-36EB-4DC2-A692-DF3458884CD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/>
              <a:t>성장 가능 </a:t>
            </a:r>
            <a:r>
              <a:rPr lang="ko-KR" altLang="en-US" dirty="0" err="1"/>
              <a:t>스텟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가지 이미지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65113A-C1BF-43F9-852B-4E81A25ED78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게임의 진입장벽을 만드는 것 중 가장 큰 것이 캐릭터 사망 시 </a:t>
            </a:r>
            <a:r>
              <a:rPr lang="ko-KR" altLang="en-US" sz="1200" dirty="0" err="1"/>
              <a:t>패널티가</a:t>
            </a:r>
            <a:r>
              <a:rPr lang="ko-KR" altLang="en-US" sz="1200" dirty="0"/>
              <a:t> 다른 게임에 비해 크다는 것이다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페널티는 게임의 긴장감을 높여 높은 집중상태를 유지해 즐거움을 줄 수 있지만 높은 컨트롤 숙련도를 요구하기 때문에 숙련도를 갖지 못한 유저에게는 극심한 피로로 작용한다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플레이로 발생하는 피로를 경험치라는 보상을 지급함으로 캐릭터의 성장이 플레이어의 실력 성장과 직결될 수 있도록 유도함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F5EB355-D205-43CC-BDDB-2B36EE0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F8358-8EE4-40C7-A9AB-142F252F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135901D-EBA2-4B66-8057-17EE86F111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플레이어 캐릭터의 성장</a:t>
            </a:r>
          </a:p>
        </p:txBody>
      </p:sp>
    </p:spTree>
    <p:extLst>
      <p:ext uri="{BB962C8B-B14F-4D97-AF65-F5344CB8AC3E}">
        <p14:creationId xmlns:p14="http://schemas.microsoft.com/office/powerpoint/2010/main" val="341801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CB29F85-569C-4FE8-89B7-E099B41A82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아이템 </a:t>
            </a:r>
            <a:r>
              <a:rPr lang="en-US" altLang="ko-KR" dirty="0"/>
              <a:t>DB </a:t>
            </a: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링크 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F6038-09F6-4ACF-8465-013737291EC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 각 층의 보스 몬스터를 처치해 클리어 하면 아이템 박스에서 등장하는 아이템의 범주가 증가하게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F47AFB-AD30-4483-A165-4A5B00A3CA1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EBDE315-8C4A-47BF-9F24-4893E7D5408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몬스터를 처치해 다음 층으로 이동해야 하는 또 다른 목적을 유저가 가질 수 있게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64C1772-F740-45F9-903A-9FBAC75D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218205-036C-433D-9B29-BF20651C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CEDB2EF-7EE4-4824-B480-F9B36F762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캐릭터의 성장과 아이템 박스의 상호작용</a:t>
            </a:r>
          </a:p>
        </p:txBody>
      </p:sp>
    </p:spTree>
    <p:extLst>
      <p:ext uri="{BB962C8B-B14F-4D97-AF65-F5344CB8AC3E}">
        <p14:creationId xmlns:p14="http://schemas.microsoft.com/office/powerpoint/2010/main" val="192324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35FFE0-CC17-4DE3-8132-6C272FD794D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캐릭터의 상태 값을 통해 몬스터가 취해야 할 행동을 정의하는 </a:t>
            </a:r>
            <a:r>
              <a:rPr lang="en-US" altLang="ko-KR" sz="1200" dirty="0"/>
              <a:t>AI(</a:t>
            </a:r>
            <a:r>
              <a:rPr lang="ko-KR" altLang="en-US" sz="1200" dirty="0"/>
              <a:t>유한 상태 머신</a:t>
            </a:r>
            <a:r>
              <a:rPr lang="en-US" altLang="ko-KR" sz="1200" dirty="0"/>
              <a:t>)</a:t>
            </a:r>
            <a:r>
              <a:rPr lang="ko-KR" altLang="en-US" sz="1200" dirty="0"/>
              <a:t>을 만든다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</a:t>
            </a:r>
            <a:r>
              <a:rPr lang="ko-KR" altLang="en-US" sz="1200" dirty="0"/>
              <a:t>는 상태 값을 제어하는 용도로 사용되며 다른 함수</a:t>
            </a:r>
            <a:r>
              <a:rPr lang="en-US" altLang="ko-KR" sz="1200" dirty="0"/>
              <a:t>(Action)</a:t>
            </a:r>
            <a:r>
              <a:rPr lang="ko-KR" altLang="en-US" sz="1200" dirty="0"/>
              <a:t>에서 상태 값에 따른 행동을 취하도록 몬스터에 명령을 내린다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사람이 생각하는 방식을 몬스터가 할 수 있도록 만들기 위해 좌측과 같은 간단한 기능을 구상했다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</a:t>
            </a:r>
            <a:r>
              <a:rPr lang="ko-KR" altLang="en-US" sz="1200" dirty="0"/>
              <a:t>와 </a:t>
            </a:r>
            <a:r>
              <a:rPr lang="en-US" altLang="ko-KR" sz="1200" dirty="0"/>
              <a:t>Action</a:t>
            </a:r>
            <a:r>
              <a:rPr lang="ko-KR" altLang="en-US" sz="1200" dirty="0"/>
              <a:t>을 하나의 함수로 구현하게 되면 연결된 부드러운 동작이 불가능할 것이라 생각해 따로 분리함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440DDEA-32A9-4EC4-8FD1-65C319DC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FD3FEB5-264C-4530-AD24-AE9D3015F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와 </a:t>
            </a:r>
            <a:r>
              <a:rPr lang="en-US" altLang="ko-KR" dirty="0"/>
              <a:t>Action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CFD043A-88B3-4C29-B065-F2CC12FA450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37" y="3643313"/>
            <a:ext cx="4318539" cy="274320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48741DE-B23D-4D4A-89EA-A105B69ADBD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44" y="904875"/>
            <a:ext cx="3217299" cy="5481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DA135-ADA0-422B-8403-DB1764E73988}"/>
              </a:ext>
            </a:extLst>
          </p:cNvPr>
          <p:cNvSpPr txBox="1"/>
          <p:nvPr/>
        </p:nvSpPr>
        <p:spPr>
          <a:xfrm>
            <a:off x="3213893" y="904875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AI </a:t>
            </a:r>
            <a:r>
              <a:rPr lang="ko-KR" altLang="en-US" sz="1200" dirty="0"/>
              <a:t>플로우 차트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932BF-492B-45AB-A870-BEC9FC96675B}"/>
              </a:ext>
            </a:extLst>
          </p:cNvPr>
          <p:cNvSpPr txBox="1"/>
          <p:nvPr/>
        </p:nvSpPr>
        <p:spPr>
          <a:xfrm>
            <a:off x="9587261" y="364331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Action </a:t>
            </a:r>
            <a:r>
              <a:rPr lang="ko-KR" altLang="en-US" sz="1200" dirty="0"/>
              <a:t>플로우 차트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2A611-74D7-46FA-9ABC-1071B1851033}"/>
              </a:ext>
            </a:extLst>
          </p:cNvPr>
          <p:cNvSpPr txBox="1"/>
          <p:nvPr/>
        </p:nvSpPr>
        <p:spPr>
          <a:xfrm>
            <a:off x="3139728" y="5575015"/>
            <a:ext cx="4088245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두 프로그램 모두 </a:t>
            </a:r>
            <a:r>
              <a:rPr lang="en-US" altLang="ko-KR" sz="1000" dirty="0"/>
              <a:t>Update</a:t>
            </a:r>
            <a:r>
              <a:rPr lang="ko-KR" altLang="en-US" sz="1000" dirty="0"/>
              <a:t>계열의 함수 안에서 호출되어 실행 됨으로</a:t>
            </a:r>
            <a:br>
              <a:rPr lang="en-US" altLang="ko-KR" sz="1000" dirty="0"/>
            </a:br>
            <a:r>
              <a:rPr lang="ko-KR" altLang="en-US" sz="1000" dirty="0"/>
              <a:t>다음과 같이 반복 형태로 순서도를 작성했다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5592AFF-80BF-4CD7-B69C-EDA69A4F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38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C224904-276E-4BAE-9F01-A8550F39FF0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err="1"/>
              <a:t>길찾기</a:t>
            </a:r>
            <a:r>
              <a:rPr lang="ko-KR" altLang="en-US" dirty="0"/>
              <a:t> 이전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55CD0-4501-4CAF-939F-F8E2400EF0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451067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길찾기</a:t>
            </a:r>
            <a:r>
              <a:rPr lang="ko-KR" altLang="en-US" sz="1200" dirty="0"/>
              <a:t> 알고리즘으로 유명한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플레이어를 추적해 이동할 때 장애물을 스스로 회피할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유니티의 </a:t>
            </a:r>
            <a:r>
              <a:rPr lang="en-US" altLang="ko-KR" sz="1200" dirty="0" err="1"/>
              <a:t>TileMap</a:t>
            </a:r>
            <a:r>
              <a:rPr lang="en-US" altLang="ko-KR" sz="1200" dirty="0"/>
              <a:t> </a:t>
            </a:r>
            <a:r>
              <a:rPr lang="ko-KR" altLang="en-US" sz="1200" dirty="0"/>
              <a:t>기능으로 장애물 타일의 형태를 몬스터가 감지하고 회피하도록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유튜브 </a:t>
            </a:r>
            <a:r>
              <a:rPr lang="en-US" altLang="ko-KR" sz="1200" dirty="0"/>
              <a:t>‘</a:t>
            </a:r>
            <a:r>
              <a:rPr lang="ko-KR" altLang="en-US" sz="1200" dirty="0"/>
              <a:t>고라니 </a:t>
            </a:r>
            <a:r>
              <a:rPr lang="en-US" altLang="ko-KR" sz="1200" dirty="0"/>
              <a:t>TV’</a:t>
            </a:r>
            <a:r>
              <a:rPr lang="ko-KR" altLang="en-US" sz="1200" dirty="0"/>
              <a:t>의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 구현 방법 참고함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5E62BD-B3C4-4800-B0EF-E878F85668E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 err="1"/>
              <a:t>길찾기</a:t>
            </a:r>
            <a:r>
              <a:rPr lang="ko-KR" altLang="en-US" dirty="0"/>
              <a:t> 이후 경로를 통한 이동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DD6A80-5BBB-4B36-872A-F00BD4CC59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355942"/>
            <a:ext cx="5764212" cy="3030952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 캐릭터의 시야 값 안에 들어온 적 캐릭터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</a:t>
            </a:r>
            <a:r>
              <a:rPr lang="en-US" altLang="ko-KR" sz="1200" dirty="0"/>
              <a:t>)</a:t>
            </a:r>
            <a:r>
              <a:rPr lang="ko-KR" altLang="en-US" sz="1200" dirty="0"/>
              <a:t>를 대상으로 추적 이동 시 벽</a:t>
            </a:r>
            <a:r>
              <a:rPr lang="en-US" altLang="ko-KR" sz="1200" dirty="0"/>
              <a:t>, </a:t>
            </a:r>
            <a:r>
              <a:rPr lang="ko-KR" altLang="en-US" sz="1200" dirty="0"/>
              <a:t>함정을</a:t>
            </a:r>
            <a:r>
              <a:rPr lang="en-US" altLang="ko-KR" sz="1200" dirty="0"/>
              <a:t> </a:t>
            </a:r>
            <a:r>
              <a:rPr lang="ko-KR" altLang="en-US" sz="1200" dirty="0"/>
              <a:t>몬스터가 스스로 </a:t>
            </a:r>
            <a:r>
              <a:rPr lang="ko-KR" altLang="en-US" sz="1200" dirty="0" err="1"/>
              <a:t>회피하도록해</a:t>
            </a:r>
            <a:r>
              <a:rPr lang="ko-KR" altLang="en-US" sz="1200" dirty="0"/>
              <a:t> 플레이어가 직접 전투를 통해 몬스터를 공략하도록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의도하지 않은 함정을 통한 몬스터의 피해는 게임의 난이도가 감소되는 효과를 줄 것이라 판단함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벽을 두고 몬스터를 피해 숨은 경우 몬스터가 플레이어를 찾아 움직이도록 해 게임 플레이의 긴장감을 올리고자 함 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C9339D6-7DB1-4E98-ACA9-A25BB550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BFD65-4247-4BD8-A139-F8990E8E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D37206B-F9E8-443B-8E70-425C5070D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길찾기</a:t>
            </a:r>
            <a:r>
              <a:rPr lang="ko-KR" altLang="en-US" dirty="0"/>
              <a:t> 알고리즘 </a:t>
            </a:r>
            <a:r>
              <a:rPr lang="en-US" altLang="ko-KR" dirty="0"/>
              <a:t>(A*)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300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내용 개체 틀 174">
            <a:extLst>
              <a:ext uri="{FF2B5EF4-FFF2-40B4-BE49-F238E27FC236}">
                <a16:creationId xmlns:a16="http://schemas.microsoft.com/office/drawing/2014/main" id="{94D0DF2C-C7D9-4DE7-9C16-41120B6617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288414"/>
            <a:ext cx="5764212" cy="29592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877EC-A200-4D4F-AF2C-CD2FBAD96C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360474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</a:t>
            </a:r>
            <a:r>
              <a:rPr lang="en-US" altLang="ko-KR" sz="1200" dirty="0"/>
              <a:t> </a:t>
            </a:r>
            <a:r>
              <a:rPr lang="ko-KR" altLang="en-US" sz="1200" dirty="0"/>
              <a:t>몬스터는 플레이어 캐릭터와 유사하게 스킬을 사용해 전투를 진행함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 상태의 </a:t>
            </a:r>
            <a:r>
              <a:rPr lang="en-US" altLang="ko-KR" sz="1200" dirty="0"/>
              <a:t>Action</a:t>
            </a:r>
            <a:r>
              <a:rPr lang="ko-KR" altLang="en-US" sz="1200" dirty="0"/>
              <a:t>으로 스킬을 사용하는 패턴을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패턴을 만들기 위해 스킬의 발동 조건을 아래와 같이 만들었다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발동 조건 별로 우선순위를 두어 조건검사를 할 수 있도록 설계한다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1 : </a:t>
            </a:r>
            <a:r>
              <a:rPr lang="ko-KR" altLang="en-US" sz="900" dirty="0"/>
              <a:t>특정 체력 이하로 내려 갔을 때 </a:t>
            </a:r>
            <a:r>
              <a:rPr lang="en-US" altLang="ko-KR" sz="900" dirty="0"/>
              <a:t>(1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2 : </a:t>
            </a:r>
            <a:r>
              <a:rPr lang="ko-KR" altLang="en-US" sz="900" dirty="0"/>
              <a:t>특정 지점에 </a:t>
            </a:r>
            <a:r>
              <a:rPr lang="en-US" altLang="ko-KR" sz="900" dirty="0"/>
              <a:t>Player</a:t>
            </a:r>
            <a:r>
              <a:rPr lang="ko-KR" altLang="en-US" sz="900" dirty="0"/>
              <a:t>가 위치할 때 </a:t>
            </a:r>
            <a:r>
              <a:rPr lang="en-US" altLang="ko-KR" sz="900" dirty="0"/>
              <a:t>(2 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3 : </a:t>
            </a:r>
            <a:r>
              <a:rPr lang="ko-KR" altLang="en-US" sz="900" dirty="0"/>
              <a:t>특정 스킬을 사용 후 연계 스킬이 있는 경우 </a:t>
            </a:r>
            <a:r>
              <a:rPr lang="en-US" altLang="ko-KR" sz="900" dirty="0"/>
              <a:t>(0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4 : </a:t>
            </a:r>
            <a:r>
              <a:rPr lang="ko-KR" altLang="en-US" sz="900" dirty="0"/>
              <a:t>시스템 내부 랜덤 함수로 특정 인수를 뽑았을 때 </a:t>
            </a:r>
            <a:r>
              <a:rPr lang="en-US" altLang="ko-KR" sz="900" dirty="0"/>
              <a:t>(3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발동 조건 </a:t>
            </a:r>
            <a:r>
              <a:rPr lang="en-US" altLang="ko-KR" sz="1200" dirty="0"/>
              <a:t>3</a:t>
            </a:r>
            <a:r>
              <a:rPr lang="ko-KR" altLang="en-US" sz="1200" dirty="0"/>
              <a:t>개를 복합적으로 사용할 수 있다</a:t>
            </a:r>
            <a:r>
              <a:rPr lang="en-US" altLang="ko-KR" sz="1200" dirty="0"/>
              <a:t>. (3</a:t>
            </a:r>
            <a:r>
              <a:rPr lang="ko-KR" altLang="en-US" sz="1200" dirty="0"/>
              <a:t>번 조건은 제외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현재 테스트를 위해 구상한 보스 몬스터의 공격 패턴을 왼쪽 순서도와 같다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9B22A08-28F8-4E38-9694-DB2F47DE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8D7935-0E9D-401F-BAEF-6B40D8FD8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DBDB4D7-E732-4923-8614-D0FF371F9DE3}"/>
              </a:ext>
            </a:extLst>
          </p:cNvPr>
          <p:cNvSpPr txBox="1"/>
          <p:nvPr/>
        </p:nvSpPr>
        <p:spPr>
          <a:xfrm>
            <a:off x="1805717" y="1394955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보스 몬스터 스킬 사용 패턴 순서도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1F3C035-D478-4AB9-AE63-2D90BEF71D15}"/>
              </a:ext>
            </a:extLst>
          </p:cNvPr>
          <p:cNvSpPr txBox="1"/>
          <p:nvPr/>
        </p:nvSpPr>
        <p:spPr>
          <a:xfrm>
            <a:off x="397295" y="4509615"/>
            <a:ext cx="5546305" cy="1447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위 프로그램이 실행되었을 때 먼저 자신이 보스 몬스터인지 확인을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만약 보스 몬스터가 아닐 경우 스킬을 사용하지 못함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만약 실수로 스킬을 추가한 경우라도 시전하지 못하도록 바로 종료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스킬들은 사용 이후 연계 스킬 유무를 판단하는 조건문으로 이동해 검사한다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몬스터가 다시 스킬을 사용하려 할 때 저장된 연계 스킬을 우선적으로 시전하도록 설계</a:t>
            </a: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0B2B657B-1E48-4A05-B82B-27832E905B8F}"/>
              </a:ext>
            </a:extLst>
          </p:cNvPr>
          <p:cNvSpPr/>
          <p:nvPr/>
        </p:nvSpPr>
        <p:spPr>
          <a:xfrm>
            <a:off x="1426240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B24AFF2-E748-4F9E-A7D9-B155731D5758}"/>
              </a:ext>
            </a:extLst>
          </p:cNvPr>
          <p:cNvSpPr/>
          <p:nvPr/>
        </p:nvSpPr>
        <p:spPr>
          <a:xfrm>
            <a:off x="2889503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D47098EF-D520-4CB0-A58B-C89A0248F79E}"/>
              </a:ext>
            </a:extLst>
          </p:cNvPr>
          <p:cNvSpPr/>
          <p:nvPr/>
        </p:nvSpPr>
        <p:spPr>
          <a:xfrm>
            <a:off x="4352766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C8821D25-0337-4D55-A70E-09F8F92911F1}"/>
              </a:ext>
            </a:extLst>
          </p:cNvPr>
          <p:cNvSpPr/>
          <p:nvPr/>
        </p:nvSpPr>
        <p:spPr>
          <a:xfrm>
            <a:off x="3213895" y="2950209"/>
            <a:ext cx="855186" cy="3507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8A42F85-809E-4C4D-B4B6-B5FD3D045739}"/>
              </a:ext>
            </a:extLst>
          </p:cNvPr>
          <p:cNvSpPr/>
          <p:nvPr/>
        </p:nvSpPr>
        <p:spPr>
          <a:xfrm>
            <a:off x="2928237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9F976DB3-0938-41F0-904F-5D4105F8830A}"/>
              </a:ext>
            </a:extLst>
          </p:cNvPr>
          <p:cNvSpPr/>
          <p:nvPr/>
        </p:nvSpPr>
        <p:spPr>
          <a:xfrm>
            <a:off x="4376483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E3EE25BA-64B1-4694-9262-822364763F5F}"/>
              </a:ext>
            </a:extLst>
          </p:cNvPr>
          <p:cNvSpPr/>
          <p:nvPr/>
        </p:nvSpPr>
        <p:spPr>
          <a:xfrm>
            <a:off x="3111523" y="2817616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7274236-2FCE-4227-869E-0C39067E19D2}"/>
              </a:ext>
            </a:extLst>
          </p:cNvPr>
          <p:cNvSpPr/>
          <p:nvPr/>
        </p:nvSpPr>
        <p:spPr>
          <a:xfrm>
            <a:off x="1464974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186" name="슬라이드 번호 개체 틀 185">
            <a:extLst>
              <a:ext uri="{FF2B5EF4-FFF2-40B4-BE49-F238E27FC236}">
                <a16:creationId xmlns:a16="http://schemas.microsoft.com/office/drawing/2014/main" id="{5DA49678-5256-486F-8828-39371147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E407BF7-3DF7-4287-985F-800D73604494}"/>
              </a:ext>
            </a:extLst>
          </p:cNvPr>
          <p:cNvSpPr txBox="1">
            <a:spLocks/>
          </p:cNvSpPr>
          <p:nvPr/>
        </p:nvSpPr>
        <p:spPr>
          <a:xfrm>
            <a:off x="6095778" y="4631165"/>
            <a:ext cx="5764212" cy="167536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PVE</a:t>
            </a:r>
            <a:r>
              <a:rPr lang="ko-KR" altLang="en-US" sz="1200" dirty="0"/>
              <a:t> 컨텐츠에서 중요한 것은 몬스터와 배틀</a:t>
            </a:r>
            <a:r>
              <a:rPr lang="en-US" altLang="ko-KR" sz="1200" dirty="0"/>
              <a:t>, </a:t>
            </a:r>
            <a:r>
              <a:rPr lang="ko-KR" altLang="en-US" sz="1200" dirty="0"/>
              <a:t>그 중에서 매우 중요한 </a:t>
            </a:r>
            <a:r>
              <a:rPr lang="ko-KR" altLang="en-US" sz="1200" dirty="0" err="1"/>
              <a:t>보스몬스터와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배틀은</a:t>
            </a:r>
            <a:r>
              <a:rPr lang="ko-KR" altLang="en-US" sz="1200" dirty="0"/>
              <a:t> 다른 몬스터와 차별화를 할 필요가 있다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여러 스킬을 적재적소에 사용하는 것처럼 보스 몬스터 또한 비슷한 행위를 </a:t>
            </a:r>
            <a:r>
              <a:rPr lang="en-US" altLang="ko-KR" sz="1200" dirty="0"/>
              <a:t>Action</a:t>
            </a:r>
            <a:r>
              <a:rPr lang="ko-KR" altLang="en-US" sz="1200" dirty="0"/>
              <a:t>으로 취할 수 있도록 설계함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77869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82ACB-B4B2-453A-8E72-F1DA9CD899A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상태가 </a:t>
            </a:r>
            <a:r>
              <a:rPr lang="en-US" altLang="ko-KR" sz="1200" dirty="0"/>
              <a:t>Play</a:t>
            </a:r>
            <a:r>
              <a:rPr lang="ko-KR" altLang="en-US" sz="1200" dirty="0"/>
              <a:t>인 경우 플레이어는 지속적인 데미지를 받게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기존의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게임에서 스킬은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소모하지만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해당 게임에서는 체력을 소모한다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사용하는 스킬은 대부분 시간과 관련된 기술이다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대표적인 예로 시공간을 정지시켜 혼자 이동할 수 있는 상황을 만들어 공격을 회피 또는 안전을 확보한 상태에서 공격을 시전 하도록 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스킬 효과의 대상은 스킬마다 다르며 대분류로 방 전체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구역</a:t>
            </a:r>
            <a:r>
              <a:rPr lang="en-US" altLang="ko-KR" sz="1200" dirty="0"/>
              <a:t>, </a:t>
            </a:r>
            <a:r>
              <a:rPr lang="ko-KR" altLang="en-US" sz="1200" dirty="0"/>
              <a:t>단일 범위의 스킬들이 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D95F035-FFE9-4E36-900C-22FAABAE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DC25C-E835-4B65-ABCF-8C43E8EA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38778D-A3DE-4149-8204-3341382488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시간 측정 시스템 </a:t>
            </a:r>
            <a:r>
              <a:rPr lang="en-US" altLang="ko-KR" dirty="0"/>
              <a:t>/ </a:t>
            </a:r>
            <a:r>
              <a:rPr lang="ko-KR" altLang="en-US" dirty="0"/>
              <a:t>스킬 사용 메커니즘</a:t>
            </a:r>
          </a:p>
        </p:txBody>
      </p:sp>
      <p:pic>
        <p:nvPicPr>
          <p:cNvPr id="9" name="내용 개체 틀 3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BBC264E4-DC72-43B7-AA77-F46C3D5B0AC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24" y="1532698"/>
            <a:ext cx="3444539" cy="1487553"/>
          </a:xfrm>
        </p:spPr>
      </p:pic>
      <p:pic>
        <p:nvPicPr>
          <p:cNvPr id="10" name="내용 개체 틀 38" descr="사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A173785B-C9F0-46DD-8B3B-63F4FF44EC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4273216"/>
            <a:ext cx="5764212" cy="1483393"/>
          </a:xfrm>
        </p:spPr>
      </p:pic>
      <p:pic>
        <p:nvPicPr>
          <p:cNvPr id="11" name="내용 개체 틀 40" descr="텔레비전, 모니터, 화면, 사진이(가) 표시된 사진&#10;&#10;자동 생성된 설명">
            <a:extLst>
              <a:ext uri="{FF2B5EF4-FFF2-40B4-BE49-F238E27FC236}">
                <a16:creationId xmlns:a16="http://schemas.microsoft.com/office/drawing/2014/main" id="{AB0507F0-8A6E-4938-8EAB-B49ABE3EB66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96" y="3908856"/>
            <a:ext cx="5407621" cy="154851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993DC-9BC6-4955-8AC3-7BED172BAC87}"/>
              </a:ext>
            </a:extLst>
          </p:cNvPr>
          <p:cNvSpPr txBox="1"/>
          <p:nvPr/>
        </p:nvSpPr>
        <p:spPr>
          <a:xfrm>
            <a:off x="440740" y="3384610"/>
            <a:ext cx="5546305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던전에 입장한 직후는 시간을 측정하지 않는다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몬스터와 충돌하거나 공격을 통해 방 내부 환경에 변화를 줄 경우 시간이 측정된다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200E8-C250-4B33-9C01-4B9ECB129CFC}"/>
              </a:ext>
            </a:extLst>
          </p:cNvPr>
          <p:cNvSpPr txBox="1"/>
          <p:nvPr/>
        </p:nvSpPr>
        <p:spPr>
          <a:xfrm>
            <a:off x="6204731" y="5494486"/>
            <a:ext cx="5546305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플레이어 스킬은 마나 대신 체력을 소비해야 사용할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다만 회피 기술의 경우 체력을 감소시키지 않는다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다른 스킬들과 달리 회피기술은 사용에 제한이 없어 유저의 조작감을 살려줄 수 있을 것이다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7246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사진, 작은, 개, 텔레비전이(가) 표시된 사진&#10;&#10;자동 생성된 설명">
            <a:extLst>
              <a:ext uri="{FF2B5EF4-FFF2-40B4-BE49-F238E27FC236}">
                <a16:creationId xmlns:a16="http://schemas.microsoft.com/office/drawing/2014/main" id="{CD8495F0-FCBD-400E-8789-CBA27D4B5F6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6105" r="2968" b="15812"/>
          <a:stretch/>
        </p:blipFill>
        <p:spPr>
          <a:xfrm>
            <a:off x="1041972" y="1065051"/>
            <a:ext cx="4343844" cy="177114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5AAA8-DF15-4228-9AB8-2FCB2029C1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309431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현재 보스 몬스터의 스킬을 구상하는 과정에서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던 그리드</a:t>
            </a:r>
            <a:r>
              <a:rPr lang="en-US" altLang="ko-KR" sz="1400" dirty="0"/>
              <a:t>’</a:t>
            </a:r>
            <a:r>
              <a:rPr lang="ko-KR" altLang="en-US" sz="1400" dirty="0"/>
              <a:t>의 </a:t>
            </a:r>
            <a:r>
              <a:rPr lang="en-US" altLang="ko-KR" sz="1400" dirty="0"/>
              <a:t>1</a:t>
            </a:r>
            <a:r>
              <a:rPr lang="ko-KR" altLang="en-US" sz="1400" dirty="0"/>
              <a:t>단계 보스 몬스터의 기술을 구현 해보기로 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스킬의 구현 방법을 이해하고 다른 스킬을 구현할 때 활용하기 위해서 모작을 진행</a:t>
            </a:r>
          </a:p>
        </p:txBody>
      </p:sp>
      <p:pic>
        <p:nvPicPr>
          <p:cNvPr id="16" name="내용 개체 틀 15" descr="실내, 장난감, 테이블, 작은이(가) 표시된 사진&#10;&#10;자동 생성된 설명">
            <a:extLst>
              <a:ext uri="{FF2B5EF4-FFF2-40B4-BE49-F238E27FC236}">
                <a16:creationId xmlns:a16="http://schemas.microsoft.com/office/drawing/2014/main" id="{A43C58CC-A0DF-48E1-B4C6-2E3C1DAEEFD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2" y="2989061"/>
            <a:ext cx="4343844" cy="3264770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1DEBCC4-0787-432D-BF8F-46F4A9B9B6A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214306"/>
            <a:ext cx="5764212" cy="317258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머리 뒤에 칼 </a:t>
            </a:r>
            <a:r>
              <a:rPr lang="en-US" altLang="ko-KR" sz="1400" dirty="0"/>
              <a:t>6</a:t>
            </a:r>
            <a:r>
              <a:rPr lang="ko-KR" altLang="en-US" sz="1400" dirty="0"/>
              <a:t>개를 생성하고 왼쪽 부터 차례로 조금의 시간차를 두고 플레이어를 향해 날린다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입에서 </a:t>
            </a:r>
            <a:r>
              <a:rPr lang="en-US" altLang="ko-KR" sz="1400" dirty="0"/>
              <a:t>4</a:t>
            </a:r>
            <a:r>
              <a:rPr lang="ko-KR" altLang="en-US" sz="1400" dirty="0"/>
              <a:t>방향으로 탄을 날린다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발사지점이 좌</a:t>
            </a:r>
            <a:r>
              <a:rPr lang="en-US" altLang="ko-KR" sz="1400" dirty="0"/>
              <a:t>, </a:t>
            </a:r>
            <a:r>
              <a:rPr lang="ko-KR" altLang="en-US" sz="1400" dirty="0"/>
              <a:t>우로 회전하면서 공격한다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3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손이 플레이어의 </a:t>
            </a:r>
            <a:r>
              <a:rPr lang="en-US" altLang="ko-KR" sz="1400" dirty="0"/>
              <a:t>Y</a:t>
            </a:r>
            <a:r>
              <a:rPr lang="ko-KR" altLang="en-US" sz="1400" dirty="0"/>
              <a:t>축 위치로 이동하고 손에 기를 모아 일정시간 이후 손이 있던 </a:t>
            </a:r>
            <a:r>
              <a:rPr lang="en-US" altLang="ko-KR" sz="1400" dirty="0"/>
              <a:t>y</a:t>
            </a:r>
            <a:r>
              <a:rPr lang="ko-KR" altLang="en-US" sz="1400" dirty="0"/>
              <a:t>축의 모든 </a:t>
            </a:r>
            <a:r>
              <a:rPr lang="en-US" altLang="ko-KR" sz="1400" dirty="0"/>
              <a:t>x</a:t>
            </a:r>
            <a:r>
              <a:rPr lang="ko-KR" altLang="en-US" sz="1400" dirty="0"/>
              <a:t>축 범위를 대상으로 하는 빔을 발사한다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404DFE2-38BC-4355-A6BE-CC2789DF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A445FC0-8B64-4D2A-AB1A-3E9A1CA2B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몬스터 스킬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ECBCE00-DD18-4041-9563-29EC86F2773F}"/>
              </a:ext>
            </a:extLst>
          </p:cNvPr>
          <p:cNvSpPr/>
          <p:nvPr/>
        </p:nvSpPr>
        <p:spPr>
          <a:xfrm>
            <a:off x="1041972" y="2989061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750324-30BE-41BC-BDD5-D3466FDAE650}"/>
              </a:ext>
            </a:extLst>
          </p:cNvPr>
          <p:cNvSpPr/>
          <p:nvPr/>
        </p:nvSpPr>
        <p:spPr>
          <a:xfrm>
            <a:off x="3730752" y="2985821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767C06E-5E19-4B96-97EF-A85799F3912E}"/>
              </a:ext>
            </a:extLst>
          </p:cNvPr>
          <p:cNvSpPr/>
          <p:nvPr/>
        </p:nvSpPr>
        <p:spPr>
          <a:xfrm>
            <a:off x="1041972" y="4622483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27046B-BBA6-4B4A-A369-53F44E676F0E}"/>
              </a:ext>
            </a:extLst>
          </p:cNvPr>
          <p:cNvSpPr/>
          <p:nvPr/>
        </p:nvSpPr>
        <p:spPr>
          <a:xfrm>
            <a:off x="1030002" y="2985821"/>
            <a:ext cx="2700750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0CF182-03CA-445C-AE3F-7918E938A80B}"/>
              </a:ext>
            </a:extLst>
          </p:cNvPr>
          <p:cNvSpPr/>
          <p:nvPr/>
        </p:nvSpPr>
        <p:spPr>
          <a:xfrm>
            <a:off x="3730752" y="2985821"/>
            <a:ext cx="1655064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51EB4D-877C-4E0D-AD67-058030B1370B}"/>
              </a:ext>
            </a:extLst>
          </p:cNvPr>
          <p:cNvSpPr/>
          <p:nvPr/>
        </p:nvSpPr>
        <p:spPr>
          <a:xfrm>
            <a:off x="1030002" y="4617169"/>
            <a:ext cx="4343844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99A6B7C9-739E-46CC-BA3E-C456AAFC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45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컴퓨터이(가) 표시된 사진&#10;&#10;자동 생성된 설명">
            <a:extLst>
              <a:ext uri="{FF2B5EF4-FFF2-40B4-BE49-F238E27FC236}">
                <a16:creationId xmlns:a16="http://schemas.microsoft.com/office/drawing/2014/main" id="{64EB084E-BF04-4885-ACF8-F439D4D1389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4" y="1134809"/>
            <a:ext cx="2656766" cy="23812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64069-A0E3-4EED-BEC3-7A11F417CE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몬스터의 머리위에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칼을 생성한 후 대기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일정 시간 후 유저의 위치 값을 받아와 해당 방향으로 칼을 하나씩 순차적으로 날린다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이때 연출 부분으로 칼 날을 유저 방향으로 회전 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삼각함수를 사용해 칼을 회전시킬 각도를 도출해내 칼을 회전시킨 후 칼을 날린다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7DBB3BE-36C0-4D25-9F45-9B363AE528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429000"/>
            <a:ext cx="5764212" cy="2957894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캐릭터 시스템에서 작성한 </a:t>
            </a:r>
            <a:r>
              <a:rPr lang="en-US" altLang="ko-KR" sz="1400" dirty="0"/>
              <a:t>‘</a:t>
            </a:r>
            <a:r>
              <a:rPr lang="ko-KR" altLang="en-US" sz="1400" dirty="0"/>
              <a:t>타겟 검색 함수</a:t>
            </a:r>
            <a:r>
              <a:rPr lang="en-US" altLang="ko-KR" sz="1400" dirty="0"/>
              <a:t>’</a:t>
            </a:r>
            <a:r>
              <a:rPr lang="ko-KR" altLang="en-US" sz="1400" dirty="0"/>
              <a:t>를 사용해 타겟을 확인했을 때만 스킬을 사용하도록 설정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스킬을 사용하기 전 준비 단계에서 칼을 생성할 위치 </a:t>
            </a:r>
            <a:r>
              <a:rPr lang="en-US" altLang="ko-KR" sz="1400" dirty="0"/>
              <a:t>4</a:t>
            </a:r>
            <a:r>
              <a:rPr lang="ko-KR" altLang="en-US" sz="1400" dirty="0"/>
              <a:t>개를 받아 해당 위치에 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생성한 칼들은 배열로 관리하며 왼쪽부터 차례로 저장해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배열의 </a:t>
            </a:r>
            <a:r>
              <a:rPr lang="en-US" altLang="ko-KR" sz="1400" dirty="0"/>
              <a:t>0</a:t>
            </a:r>
            <a:r>
              <a:rPr lang="ko-KR" altLang="en-US" sz="1400" dirty="0"/>
              <a:t>번 인덱스</a:t>
            </a:r>
            <a:r>
              <a:rPr lang="en-US" altLang="ko-KR" sz="1400" dirty="0"/>
              <a:t>(</a:t>
            </a:r>
            <a:r>
              <a:rPr lang="ko-KR" altLang="en-US" sz="1400" dirty="0"/>
              <a:t>제일 왼쪽 칼</a:t>
            </a:r>
            <a:r>
              <a:rPr lang="en-US" altLang="ko-KR" sz="1400" dirty="0"/>
              <a:t>)</a:t>
            </a:r>
            <a:r>
              <a:rPr lang="ko-KR" altLang="en-US" sz="1400" dirty="0"/>
              <a:t>부터 차례로 유저의 위치를 향해 칼을 날림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칼을 날리기 전 칼날이 유저를 향하도록 </a:t>
            </a:r>
            <a:r>
              <a:rPr lang="en-US" altLang="ko-KR" sz="1400" dirty="0"/>
              <a:t>z</a:t>
            </a:r>
            <a:r>
              <a:rPr lang="ko-KR" altLang="en-US" sz="1400" dirty="0"/>
              <a:t>축을 회전시킨다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53799B4-D59E-4C80-9E52-61DB3D50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2A9F8-30E6-4792-A320-89D0CBAB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CC26CB-03A7-416F-87BD-D27A49FB7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스킬 </a:t>
            </a:r>
            <a:r>
              <a:rPr lang="en-US" altLang="ko-KR" dirty="0"/>
              <a:t>1. </a:t>
            </a:r>
            <a:r>
              <a:rPr lang="ko-KR" altLang="en-US" dirty="0"/>
              <a:t>칼 던지기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50E622-02DA-44FF-B76F-BFD42861A972}"/>
              </a:ext>
            </a:extLst>
          </p:cNvPr>
          <p:cNvSpPr txBox="1"/>
          <p:nvPr/>
        </p:nvSpPr>
        <p:spPr>
          <a:xfrm>
            <a:off x="3322626" y="1601646"/>
            <a:ext cx="2656766" cy="1447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보스가 플레이어를 발견하자 생성한 칼 </a:t>
            </a:r>
            <a:r>
              <a:rPr lang="en-US" altLang="ko-KR" sz="1000" dirty="0"/>
              <a:t>4</a:t>
            </a:r>
            <a:r>
              <a:rPr lang="ko-KR" altLang="en-US" sz="1000" dirty="0"/>
              <a:t>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이후 차례로 하나씩 플레이어를 향해 날림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공략 방법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곡선 운동을 하지 않기 때문에 칼이 날아오는 방향에서 </a:t>
            </a:r>
            <a:r>
              <a:rPr lang="en-US" altLang="ko-KR" sz="1000" dirty="0"/>
              <a:t>90</a:t>
            </a:r>
            <a:r>
              <a:rPr lang="ko-KR" altLang="en-US" sz="1000" dirty="0"/>
              <a:t>도로 이동시 회피 가능</a:t>
            </a:r>
            <a:endParaRPr lang="en-US" altLang="ko-KR" sz="1000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CEF21E3-1858-4CF2-A4A5-6B3E916B667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7812" t="20410" r="57422" b="13581"/>
          <a:stretch/>
        </p:blipFill>
        <p:spPr>
          <a:xfrm>
            <a:off x="1443401" y="3808779"/>
            <a:ext cx="2142809" cy="2234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2DC0F6-F70E-4FD7-8E59-6E2DA15C7CF4}"/>
              </a:ext>
            </a:extLst>
          </p:cNvPr>
          <p:cNvSpPr txBox="1"/>
          <p:nvPr/>
        </p:nvSpPr>
        <p:spPr>
          <a:xfrm>
            <a:off x="3676575" y="3808779"/>
            <a:ext cx="2302816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유저 발견 후 스킬 사용 시 칼을 생성하는 함수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5AE45-9741-465A-A497-B9171CE68C85}"/>
              </a:ext>
            </a:extLst>
          </p:cNvPr>
          <p:cNvSpPr txBox="1"/>
          <p:nvPr/>
        </p:nvSpPr>
        <p:spPr>
          <a:xfrm>
            <a:off x="3676575" y="4473355"/>
            <a:ext cx="2302816" cy="1216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생성한 칼을 차례로 던지는 함수</a:t>
            </a:r>
            <a:endParaRPr lang="en-US" altLang="ko-KR" sz="1000" dirty="0"/>
          </a:p>
          <a:p>
            <a:pPr algn="ctr"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 err="1"/>
              <a:t>코루틴</a:t>
            </a:r>
            <a:r>
              <a:rPr lang="en-US" altLang="ko-KR" sz="1000" dirty="0"/>
              <a:t>’</a:t>
            </a:r>
            <a:r>
              <a:rPr lang="ko-KR" altLang="en-US" sz="1000" dirty="0"/>
              <a:t>을 활용해 칼을 연속해서 던지는 사이 대기 시간을 넣는다</a:t>
            </a:r>
            <a:r>
              <a:rPr lang="en-US" altLang="ko-KR" sz="10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그래야 플레이어가 회피하기 위한 액션을 취할 수 있기 때문</a:t>
            </a:r>
            <a:endParaRPr lang="en-US" altLang="ko-KR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861DA6-0E12-4EBE-A499-9545F1DFDD1E}"/>
              </a:ext>
            </a:extLst>
          </p:cNvPr>
          <p:cNvSpPr/>
          <p:nvPr/>
        </p:nvSpPr>
        <p:spPr>
          <a:xfrm>
            <a:off x="1443401" y="3808779"/>
            <a:ext cx="2142809" cy="66151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721A87-271C-44D1-ACA0-C9329595F8B4}"/>
              </a:ext>
            </a:extLst>
          </p:cNvPr>
          <p:cNvSpPr/>
          <p:nvPr/>
        </p:nvSpPr>
        <p:spPr>
          <a:xfrm>
            <a:off x="1443401" y="4462343"/>
            <a:ext cx="2142809" cy="15727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4C0F41-A265-4511-9A59-E9821645F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69" t="36801" r="53454" b="30253"/>
          <a:stretch/>
        </p:blipFill>
        <p:spPr>
          <a:xfrm>
            <a:off x="429209" y="3837194"/>
            <a:ext cx="923827" cy="2205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82D244-587D-430F-AE2F-25B61ACCA538}"/>
              </a:ext>
            </a:extLst>
          </p:cNvPr>
          <p:cNvSpPr/>
          <p:nvPr/>
        </p:nvSpPr>
        <p:spPr>
          <a:xfrm>
            <a:off x="526535" y="5605462"/>
            <a:ext cx="645040" cy="251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BE685-5919-45B3-B2E6-5B43F6136756}"/>
              </a:ext>
            </a:extLst>
          </p:cNvPr>
          <p:cNvSpPr txBox="1"/>
          <p:nvPr/>
        </p:nvSpPr>
        <p:spPr>
          <a:xfrm>
            <a:off x="3676575" y="5723269"/>
            <a:ext cx="2302816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두 함수 모두 </a:t>
            </a:r>
            <a:r>
              <a:rPr lang="en-US" altLang="ko-KR" sz="1000" dirty="0"/>
              <a:t>‘</a:t>
            </a:r>
            <a:r>
              <a:rPr lang="en-US" altLang="ko-KR" sz="1000" dirty="0" err="1"/>
              <a:t>UseSkill</a:t>
            </a:r>
            <a:r>
              <a:rPr lang="en-US" altLang="ko-KR" sz="1000" dirty="0"/>
              <a:t>’</a:t>
            </a:r>
            <a:r>
              <a:rPr lang="ko-KR" altLang="en-US" sz="1000" dirty="0"/>
              <a:t>함수에서 순차적으로 호출됨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0131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26B08-B674-4EDA-9BF1-71EB6F76EA8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보스 몬스터 주위에 총알 발사 위치를 지정할 </a:t>
            </a:r>
            <a:r>
              <a:rPr lang="en-US" altLang="ko-KR" sz="1200" dirty="0" err="1"/>
              <a:t>GameObject</a:t>
            </a:r>
            <a:r>
              <a:rPr lang="ko-KR" altLang="en-US" sz="1200" dirty="0"/>
              <a:t>를 </a:t>
            </a:r>
            <a:r>
              <a:rPr lang="en-US" altLang="ko-KR" sz="1200" dirty="0"/>
              <a:t>4</a:t>
            </a:r>
            <a:r>
              <a:rPr lang="ko-KR" altLang="en-US" sz="1200" dirty="0"/>
              <a:t>개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발사 위치에서 총을 발사한 이후 몬스터 주위를 반시계방향으로 회전 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과정을 일정 시간동안 반복하고 종료한다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공략 방법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또한 반시계 방향으로 몬스터 주위를 돌면서 공격을 회피한다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C57F43-63EC-409D-A760-8474ADC1436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총알을 발사하는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위치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)</a:t>
            </a:r>
            <a:r>
              <a:rPr lang="ko-KR" altLang="en-US" sz="1400" dirty="0"/>
              <a:t>를 하나로 관리하는 </a:t>
            </a:r>
            <a:r>
              <a:rPr lang="en-US" altLang="ko-KR" sz="1400" dirty="0" err="1"/>
              <a:t>IdlingObject</a:t>
            </a:r>
            <a:r>
              <a:rPr lang="ko-KR" altLang="en-US" sz="1400" dirty="0"/>
              <a:t>를 만들어 자식으로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IdlingObject</a:t>
            </a:r>
            <a:r>
              <a:rPr lang="ko-KR" altLang="en-US" sz="1400" dirty="0"/>
              <a:t>의 </a:t>
            </a:r>
            <a:r>
              <a:rPr lang="en-US" altLang="ko-KR" sz="1400" dirty="0"/>
              <a:t>z</a:t>
            </a:r>
            <a:r>
              <a:rPr lang="ko-KR" altLang="en-US" sz="1400" dirty="0"/>
              <a:t>축을 </a:t>
            </a:r>
            <a:r>
              <a:rPr lang="en-US" altLang="ko-KR" sz="1400" dirty="0"/>
              <a:t>Idling </a:t>
            </a:r>
            <a:r>
              <a:rPr lang="ko-KR" altLang="en-US" sz="1400" dirty="0"/>
              <a:t>값</a:t>
            </a:r>
            <a:r>
              <a:rPr lang="en-US" altLang="ko-KR" sz="1400" dirty="0"/>
              <a:t>(float</a:t>
            </a:r>
            <a:r>
              <a:rPr lang="ko-KR" altLang="en-US" sz="1400" dirty="0"/>
              <a:t>형</a:t>
            </a:r>
            <a:r>
              <a:rPr lang="en-US" altLang="ko-KR" sz="1400" dirty="0"/>
              <a:t> </a:t>
            </a:r>
            <a:r>
              <a:rPr lang="ko-KR" altLang="en-US" sz="1400" dirty="0"/>
              <a:t>각도</a:t>
            </a:r>
            <a:r>
              <a:rPr lang="en-US" altLang="ko-KR" sz="1400" dirty="0"/>
              <a:t>)</a:t>
            </a:r>
            <a:r>
              <a:rPr lang="ko-KR" altLang="en-US" sz="1400" dirty="0"/>
              <a:t>만큼 </a:t>
            </a:r>
            <a:r>
              <a:rPr lang="ko-KR" altLang="en-US" sz="1400" dirty="0" err="1"/>
              <a:t>회선시킨다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IdlingObject</a:t>
            </a:r>
            <a:r>
              <a:rPr lang="ko-KR" altLang="en-US" sz="1400" dirty="0"/>
              <a:t>의 자식으로 있는 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 </a:t>
            </a:r>
            <a:r>
              <a:rPr lang="ko-KR" altLang="en-US" sz="1400" dirty="0"/>
              <a:t>들이 함께 회전하기 때문에 이후 총을</a:t>
            </a:r>
            <a:r>
              <a:rPr lang="en-US" altLang="ko-KR" sz="1400" dirty="0"/>
              <a:t> </a:t>
            </a:r>
            <a:r>
              <a:rPr lang="ko-KR" altLang="en-US" sz="1400" dirty="0"/>
              <a:t>다시 발사해도 동일한 방향으로 총알이 날아가지 않게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5402F2A-305B-4786-AAFA-A8012CB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043FE-046E-4519-9595-E7E6C24B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315A9EA-D6E8-40F1-8DE6-BE975F686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스킬 </a:t>
            </a:r>
            <a:r>
              <a:rPr lang="en-US" altLang="ko-KR" dirty="0"/>
              <a:t>2. </a:t>
            </a:r>
            <a:r>
              <a:rPr lang="ko-KR" altLang="en-US" dirty="0"/>
              <a:t>총알 난사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02A110F-FC5A-45F5-B9FA-3B57E44113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42812" t="10229" r="10469" b="36286"/>
          <a:stretch/>
        </p:blipFill>
        <p:spPr>
          <a:xfrm>
            <a:off x="1189037" y="1008762"/>
            <a:ext cx="4049714" cy="2535426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CF48C2D9-8D16-4492-8A12-C4F7DD771C4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/>
          <a:srcRect l="7188" t="27380" r="58203" b="46314"/>
          <a:stretch/>
        </p:blipFill>
        <p:spPr>
          <a:xfrm>
            <a:off x="1403032" y="3818954"/>
            <a:ext cx="4618427" cy="19277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B5FE77-619F-4E63-A597-2B22DBB20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8" t="37083" r="40774" b="34055"/>
          <a:stretch/>
        </p:blipFill>
        <p:spPr>
          <a:xfrm>
            <a:off x="378922" y="3829627"/>
            <a:ext cx="949792" cy="19277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B50702-B917-42DA-B7DF-760DC4304DB3}"/>
              </a:ext>
            </a:extLst>
          </p:cNvPr>
          <p:cNvSpPr/>
          <p:nvPr/>
        </p:nvSpPr>
        <p:spPr>
          <a:xfrm>
            <a:off x="492125" y="5600700"/>
            <a:ext cx="603250" cy="110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BF4DC-7758-432F-88D4-72DF8CE5C96A}"/>
              </a:ext>
            </a:extLst>
          </p:cNvPr>
          <p:cNvSpPr txBox="1"/>
          <p:nvPr/>
        </p:nvSpPr>
        <p:spPr>
          <a:xfrm>
            <a:off x="1095375" y="5849238"/>
            <a:ext cx="4429991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en-US" altLang="ko-KR" sz="1000" dirty="0" err="1"/>
              <a:t>UseSkill</a:t>
            </a:r>
            <a:r>
              <a:rPr lang="en-US" altLang="ko-KR" sz="1000" dirty="0"/>
              <a:t>’</a:t>
            </a:r>
            <a:r>
              <a:rPr lang="ko-KR" altLang="en-US" sz="1000" dirty="0"/>
              <a:t>함수에서 관련 함수들이 호출됨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213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EBA09-1811-4202-BEEE-DFCC956C26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게임 구현 엔진 </a:t>
            </a:r>
            <a:r>
              <a:rPr lang="en-US" altLang="ko-KR" sz="1400" dirty="0"/>
              <a:t>: </a:t>
            </a:r>
            <a:r>
              <a:rPr lang="ko-KR" altLang="en-US" sz="1400" dirty="0"/>
              <a:t>유니티 </a:t>
            </a:r>
            <a:r>
              <a:rPr lang="en-US" altLang="ko-KR" sz="1400" dirty="0"/>
              <a:t>2D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다른 프로그램</a:t>
            </a:r>
            <a:r>
              <a:rPr lang="en-US" altLang="ko-KR" sz="1000" dirty="0"/>
              <a:t>(</a:t>
            </a:r>
            <a:r>
              <a:rPr lang="ko-KR" altLang="en-US" sz="1000" dirty="0"/>
              <a:t>다이렉트 </a:t>
            </a:r>
            <a:r>
              <a:rPr lang="en-US" altLang="ko-KR" sz="1000" dirty="0"/>
              <a:t>2D,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언리얼엔진</a:t>
            </a:r>
            <a:r>
              <a:rPr lang="en-US" altLang="ko-KR" sz="1000" dirty="0"/>
              <a:t>)</a:t>
            </a:r>
            <a:r>
              <a:rPr lang="ko-KR" altLang="en-US" sz="1000" dirty="0"/>
              <a:t>에 비해 학습난이도가 낮고 빠른 개발 진행이 가능할 것이라 판단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유니티 자체에서 지원하는 기능들을 사용하면 대부분 구현 가능한 기능들의 게임이라 생각함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유니티 자체에 모바일</a:t>
            </a:r>
            <a:r>
              <a:rPr lang="en-US" altLang="ko-KR" sz="1000" dirty="0"/>
              <a:t>(</a:t>
            </a:r>
            <a:r>
              <a:rPr lang="ko-KR" altLang="en-US" sz="1000" dirty="0"/>
              <a:t>안드로이드</a:t>
            </a:r>
            <a:r>
              <a:rPr lang="en-US" altLang="ko-KR" sz="1000" dirty="0"/>
              <a:t>, IOS)</a:t>
            </a:r>
            <a:r>
              <a:rPr lang="ko-KR" altLang="en-US" sz="1000" dirty="0"/>
              <a:t>로 빌드해 주는 시스템으로 자체 테스트가 가능함</a:t>
            </a:r>
            <a:endParaRPr lang="en-US" altLang="ko-KR" sz="1000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0B0A1105-75A0-402A-8159-E1770CC81F9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0" y="2423733"/>
            <a:ext cx="5666676" cy="1316620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A26F73-6ED1-45F8-8628-24B916CD320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게임내 핵심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던전 랜덤 생성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 </a:t>
            </a:r>
            <a:r>
              <a:rPr lang="en-US" altLang="ko-KR" sz="1400" dirty="0"/>
              <a:t>AI, </a:t>
            </a:r>
            <a:r>
              <a:rPr lang="ko-KR" altLang="en-US" sz="1400" dirty="0"/>
              <a:t>플레이어 스킬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던전 랜덤 생성은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게임에 핵심 시스템으로 이 기능을 구현할 게임에서 어떻게 활용할 것인지 정리할 예정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몬스터 </a:t>
            </a:r>
            <a:r>
              <a:rPr lang="en-US" altLang="ko-KR" sz="1000" dirty="0"/>
              <a:t>AI</a:t>
            </a:r>
            <a:r>
              <a:rPr lang="ko-KR" altLang="en-US" sz="1000" dirty="0"/>
              <a:t>는 </a:t>
            </a:r>
            <a:r>
              <a:rPr lang="en-US" altLang="ko-KR" sz="1000" dirty="0"/>
              <a:t>PVE </a:t>
            </a:r>
            <a:r>
              <a:rPr lang="ko-KR" altLang="en-US" sz="1000" dirty="0"/>
              <a:t>컨텐츠에서 매우 중요한 시스템으로 기존 다른 </a:t>
            </a:r>
            <a:r>
              <a:rPr lang="en-US" altLang="ko-KR" sz="1000" dirty="0"/>
              <a:t>RPG </a:t>
            </a:r>
            <a:r>
              <a:rPr lang="ko-KR" altLang="en-US" sz="1000" dirty="0"/>
              <a:t>게임들의 몬스터와 달리 샌드백 처럼 맞기만 하지 않고 플레이어가 몬스터와 경쟁 할 수 있도록 하기 위해 플레이어가 사용가능한 액션을 몬스터도 할 수 있도록 할 예정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스킬은 해당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게임이 다른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게임과 차별화 될 수 있는 장치로 현재 구상중인 스킬의 핵심 </a:t>
            </a:r>
            <a:r>
              <a:rPr lang="ko-KR" altLang="en-US" sz="1000" dirty="0" err="1"/>
              <a:t>매커니즘과</a:t>
            </a:r>
            <a:r>
              <a:rPr lang="ko-KR" altLang="en-US" sz="1000" dirty="0"/>
              <a:t> 연출 방식을 정리할 예정</a:t>
            </a:r>
            <a:endParaRPr lang="en-US" altLang="ko-KR" sz="10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19C247-AC28-46DE-98AE-959C494C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6984655-1DB7-407A-AA25-FAF5046C8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현재 목표로 하는 것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16032A5-5CD1-4263-A4FF-CF175EF0DA9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t="42877" r="67720" b="20440"/>
          <a:stretch/>
        </p:blipFill>
        <p:spPr>
          <a:xfrm>
            <a:off x="453314" y="4325112"/>
            <a:ext cx="1544889" cy="1905554"/>
          </a:xfrm>
          <a:prstGeom prst="rect">
            <a:avLst/>
          </a:prstGeom>
        </p:spPr>
      </p:pic>
      <p:pic>
        <p:nvPicPr>
          <p:cNvPr id="1042" name="Picture 18" descr="2020 WORLD IT SHOW">
            <a:extLst>
              <a:ext uri="{FF2B5EF4-FFF2-40B4-BE49-F238E27FC236}">
                <a16:creationId xmlns:a16="http://schemas.microsoft.com/office/drawing/2014/main" id="{F3421743-6FE7-4F2B-B630-427D499D5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12540" r="12540" b="12540"/>
          <a:stretch/>
        </p:blipFill>
        <p:spPr bwMode="auto">
          <a:xfrm>
            <a:off x="1781556" y="904875"/>
            <a:ext cx="2859024" cy="151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1AC852-ACEF-447A-B3A4-57247A45551A}"/>
              </a:ext>
            </a:extLst>
          </p:cNvPr>
          <p:cNvSpPr txBox="1"/>
          <p:nvPr/>
        </p:nvSpPr>
        <p:spPr>
          <a:xfrm>
            <a:off x="453314" y="3740353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몬스터 </a:t>
            </a:r>
            <a:r>
              <a:rPr lang="en-US" altLang="ko-KR" sz="1000" dirty="0"/>
              <a:t>AI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ED209-65E2-4A68-AFA9-AD94D6D87353}"/>
              </a:ext>
            </a:extLst>
          </p:cNvPr>
          <p:cNvSpPr txBox="1"/>
          <p:nvPr/>
        </p:nvSpPr>
        <p:spPr>
          <a:xfrm>
            <a:off x="1998203" y="3740353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던전 절차적 생성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F44AA-1552-48A2-BDAF-23B341C0D0E0}"/>
              </a:ext>
            </a:extLst>
          </p:cNvPr>
          <p:cNvSpPr txBox="1"/>
          <p:nvPr/>
        </p:nvSpPr>
        <p:spPr>
          <a:xfrm>
            <a:off x="4772479" y="374035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스킬 핵심 </a:t>
            </a:r>
            <a:r>
              <a:rPr lang="ko-KR" altLang="en-US" sz="1000" dirty="0" err="1"/>
              <a:t>매커니즘</a:t>
            </a:r>
            <a:br>
              <a:rPr lang="en-US" altLang="ko-KR" sz="1000" dirty="0"/>
            </a:br>
            <a:r>
              <a:rPr lang="en-US" altLang="ko-KR" sz="1000" dirty="0"/>
              <a:t>&amp; </a:t>
            </a:r>
            <a:r>
              <a:rPr lang="ko-KR" altLang="en-US" sz="1000" dirty="0"/>
              <a:t>연출 방식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FAC369-1FFC-4EEF-9B95-0C23EC5CCD3F}"/>
              </a:ext>
            </a:extLst>
          </p:cNvPr>
          <p:cNvSpPr txBox="1"/>
          <p:nvPr/>
        </p:nvSpPr>
        <p:spPr>
          <a:xfrm>
            <a:off x="2077007" y="4784475"/>
            <a:ext cx="3857449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참고 서적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/>
              <a:t>로그라이크</a:t>
            </a:r>
            <a:r>
              <a:rPr lang="ko-KR" altLang="en-US" sz="1000" dirty="0"/>
              <a:t> 장르의 이해를 시작으로 절차적 생성으로 만들 수 있는 게임내 컨텐츠의 구현방법을 정리해 두고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절차적 생성을 유니티로 구현하기 위해 참고하려고 한다</a:t>
            </a:r>
            <a:r>
              <a:rPr lang="en-US" altLang="ko-KR" sz="1000" dirty="0"/>
              <a:t>.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07F0810-43FB-4193-B2E7-453C1E15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284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41EBA06-566E-4FE8-9A5E-259C2DEA8C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4836A1-43EA-45B2-AD5F-AB983AADA6F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90A51E-42E4-4CCE-A804-E1967C65659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6C60497-A922-4B81-954E-65A5A9EEA8E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7570CA-0E8D-4E01-A586-D1190E7A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01E57-2A0C-4CEB-8038-5E3AAE23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FF9F9F-A316-40B6-A372-B74AB4E73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227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A483AB-7059-41BB-BCF3-81EB35FC73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b="1" dirty="0"/>
              <a:t> 시스템 구현 순서 트리 </a:t>
            </a:r>
            <a:r>
              <a:rPr lang="en-US" altLang="ko-KR" b="1" dirty="0"/>
              <a:t>/ </a:t>
            </a:r>
            <a:r>
              <a:rPr lang="ko-KR" altLang="en-US" b="1" dirty="0"/>
              <a:t>예상 시간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5E8E6-94EB-4741-9A97-7AA0C0C00E2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b="1" dirty="0"/>
              <a:t> 최종 목적</a:t>
            </a:r>
            <a:endParaRPr lang="en-US" altLang="ko-KR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200" dirty="0"/>
              <a:t>P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FD9F68-20EA-4B34-BF95-D2978CAD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87056-45BC-4F7B-B070-FF700905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69756E-A2E8-42D9-A24C-DDDFCFD8E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최종 정리</a:t>
            </a:r>
          </a:p>
        </p:txBody>
      </p:sp>
    </p:spTree>
    <p:extLst>
      <p:ext uri="{BB962C8B-B14F-4D97-AF65-F5344CB8AC3E}">
        <p14:creationId xmlns:p14="http://schemas.microsoft.com/office/powerpoint/2010/main" val="372846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8B6C3-EE42-4B74-8EDE-E2ADA25246A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분석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원하는 스테이지</a:t>
            </a:r>
            <a:r>
              <a:rPr lang="en-US" altLang="ko-KR" sz="1200" dirty="0"/>
              <a:t>(</a:t>
            </a:r>
            <a:r>
              <a:rPr lang="ko-KR" altLang="en-US" sz="1200" dirty="0"/>
              <a:t>던전</a:t>
            </a:r>
            <a:r>
              <a:rPr lang="en-US" altLang="ko-KR" sz="1200" dirty="0"/>
              <a:t>)</a:t>
            </a:r>
            <a:r>
              <a:rPr lang="ko-KR" altLang="en-US" sz="1200" dirty="0"/>
              <a:t>을 선택해서 원하는 아이템을 획득 또는 경험치를 획득할 수 있도록 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선택한 스테이지에 등장하는 적 몬스터의 특징을 파악해 유저가 원하는 방식으로 플레이 할 수 있도록 팀을 구성</a:t>
            </a:r>
            <a:r>
              <a:rPr lang="en-US" altLang="ko-KR" sz="1200" dirty="0"/>
              <a:t>,</a:t>
            </a:r>
            <a:r>
              <a:rPr lang="ko-KR" altLang="en-US" sz="1200" dirty="0"/>
              <a:t> 아이템을 변경을 할 수 있도록 스테이지 입장 전 준비 단계를 추가 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B74B6F2-6829-4CA3-8F48-C723EBE8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2B613-B063-45E2-B36B-7482982E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D50CEDA-0061-41A6-8F73-4ADFA35B1A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모바일 </a:t>
            </a:r>
            <a:r>
              <a:rPr lang="en-US" altLang="ko-KR" dirty="0"/>
              <a:t>MORPG </a:t>
            </a:r>
            <a:r>
              <a:rPr lang="ko-KR" altLang="en-US" dirty="0"/>
              <a:t>게임 분석을 통한 기획 게임과 차이점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B1ACA-AAD6-469E-A9DC-A28017019BE9}"/>
              </a:ext>
            </a:extLst>
          </p:cNvPr>
          <p:cNvSpPr txBox="1"/>
          <p:nvPr/>
        </p:nvSpPr>
        <p:spPr>
          <a:xfrm>
            <a:off x="976396" y="1072818"/>
            <a:ext cx="446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대표적인 모바일</a:t>
            </a:r>
            <a:r>
              <a:rPr lang="en-US" altLang="ko-KR" sz="1200" dirty="0"/>
              <a:t> MORPG </a:t>
            </a:r>
            <a:r>
              <a:rPr lang="ko-KR" altLang="en-US" sz="1200" dirty="0"/>
              <a:t>게임의 게임 진행 방식 </a:t>
            </a:r>
            <a:r>
              <a:rPr lang="en-US" altLang="ko-KR" sz="1000" dirty="0"/>
              <a:t>(</a:t>
            </a:r>
            <a:r>
              <a:rPr lang="ko-KR" altLang="en-US" sz="1000" dirty="0"/>
              <a:t>히어로 </a:t>
            </a:r>
            <a:r>
              <a:rPr lang="ko-KR" altLang="en-US" sz="1000" dirty="0" err="1"/>
              <a:t>칸타레</a:t>
            </a:r>
            <a:r>
              <a:rPr lang="en-US" altLang="ko-KR" sz="1000" dirty="0"/>
              <a:t>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3A2EB-8431-4769-A4E8-7E71022B023D}"/>
              </a:ext>
            </a:extLst>
          </p:cNvPr>
          <p:cNvSpPr txBox="1"/>
          <p:nvPr/>
        </p:nvSpPr>
        <p:spPr>
          <a:xfrm>
            <a:off x="604885" y="5704838"/>
            <a:ext cx="5211683" cy="524246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선택 후 준비</a:t>
            </a:r>
            <a:r>
              <a:rPr lang="en-US" altLang="ko-KR" sz="1000" dirty="0"/>
              <a:t>, </a:t>
            </a:r>
            <a:r>
              <a:rPr lang="ko-KR" altLang="en-US" sz="1000" dirty="0"/>
              <a:t>입장</a:t>
            </a:r>
            <a:r>
              <a:rPr lang="en-US" altLang="ko-KR" sz="1000" dirty="0"/>
              <a:t>’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형태로 진행</a:t>
            </a:r>
            <a:br>
              <a:rPr lang="en-US" altLang="ko-KR" sz="1000" dirty="0"/>
            </a:br>
            <a:r>
              <a:rPr lang="ko-KR" altLang="en-US" sz="1000" dirty="0"/>
              <a:t>플레이어의 조작을 중요시 하는 게임일 경우 플레이 흐름이 끊기는 느낌을 받을 수 있음</a:t>
            </a:r>
          </a:p>
        </p:txBody>
      </p:sp>
      <p:pic>
        <p:nvPicPr>
          <p:cNvPr id="13" name="내용 개체 틀 10" descr="앉아있는, 모니터, 텔레비전, 남자이(가) 표시된 사진&#10;&#10;자동 생성된 설명">
            <a:extLst>
              <a:ext uri="{FF2B5EF4-FFF2-40B4-BE49-F238E27FC236}">
                <a16:creationId xmlns:a16="http://schemas.microsoft.com/office/drawing/2014/main" id="{DFA94E72-A802-4F72-8220-8E4C0B26D90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20986" r="11813" b="2640"/>
          <a:stretch/>
        </p:blipFill>
        <p:spPr>
          <a:xfrm>
            <a:off x="1457985" y="1457164"/>
            <a:ext cx="3505484" cy="1971836"/>
          </a:xfrm>
          <a:prstGeom prst="rect">
            <a:avLst/>
          </a:prstGeom>
        </p:spPr>
      </p:pic>
      <p:pic>
        <p:nvPicPr>
          <p:cNvPr id="14" name="내용 개체 틀 13" descr="실내, 사진, 작은, 물품이(가) 표시된 사진&#10;&#10;자동 생성된 설명">
            <a:extLst>
              <a:ext uri="{FF2B5EF4-FFF2-40B4-BE49-F238E27FC236}">
                <a16:creationId xmlns:a16="http://schemas.microsoft.com/office/drawing/2014/main" id="{60F028B3-FA16-41B5-994C-3BF525590EB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t="13479" r="7085" b="690"/>
          <a:stretch/>
        </p:blipFill>
        <p:spPr>
          <a:xfrm>
            <a:off x="1461152" y="3536347"/>
            <a:ext cx="3505484" cy="2061144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2B32316-654A-4CB1-81BF-79EC21EA4B6C}"/>
              </a:ext>
            </a:extLst>
          </p:cNvPr>
          <p:cNvSpPr txBox="1">
            <a:spLocks noGrp="1"/>
          </p:cNvSpPr>
          <p:nvPr>
            <p:ph sz="quarter" idx="17"/>
          </p:nvPr>
        </p:nvSpPr>
        <p:spPr>
          <a:xfrm>
            <a:off x="6096000" y="3643313"/>
            <a:ext cx="5764213" cy="27432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차별 요소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스테이지를 선택할 수 없다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던전에 입장하게 되면 </a:t>
            </a:r>
            <a:r>
              <a:rPr lang="en-US" altLang="ko-KR" sz="1200" dirty="0"/>
              <a:t>1</a:t>
            </a:r>
            <a:r>
              <a:rPr lang="ko-KR" altLang="en-US" sz="1200" dirty="0"/>
              <a:t>스테이지 부터 차례로 진행하게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반복 플레이를 지향하지만 위 다른 점을 통해 유저는 던전 클리어를 위해 던전 입장 전 준비 단계를 거치게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준비단계에서 유저가 이전 플레이의 경험을 토대로 자신의 약점 또는 캐릭터의 약점을 보완하기 위한 준비를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4A9B6B-3D15-45F1-8B33-BBAD0235EEF0}"/>
              </a:ext>
            </a:extLst>
          </p:cNvPr>
          <p:cNvSpPr/>
          <p:nvPr/>
        </p:nvSpPr>
        <p:spPr>
          <a:xfrm>
            <a:off x="1687398" y="2931736"/>
            <a:ext cx="3044858" cy="497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69E582-97F7-419F-9BE3-992ECA460946}"/>
              </a:ext>
            </a:extLst>
          </p:cNvPr>
          <p:cNvSpPr/>
          <p:nvPr/>
        </p:nvSpPr>
        <p:spPr>
          <a:xfrm>
            <a:off x="2592370" y="3625655"/>
            <a:ext cx="2371099" cy="1526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82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D2063A2-DC0A-46FF-AB08-DA029A6F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85AB956-7BB2-4231-9396-C55C5E9B9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PC MORPG</a:t>
            </a:r>
            <a:r>
              <a:rPr lang="ko-KR" altLang="en-US" dirty="0"/>
              <a:t>를 통한 기획 게임과 차이점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CC5BF-91E0-4419-955D-7F5FE9C1B569}"/>
              </a:ext>
            </a:extLst>
          </p:cNvPr>
          <p:cNvSpPr txBox="1"/>
          <p:nvPr/>
        </p:nvSpPr>
        <p:spPr>
          <a:xfrm>
            <a:off x="710255" y="1001423"/>
            <a:ext cx="4237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대표적인 </a:t>
            </a:r>
            <a:r>
              <a:rPr lang="en-US" altLang="ko-KR" sz="1200" dirty="0"/>
              <a:t>PC MORPG </a:t>
            </a:r>
            <a:r>
              <a:rPr lang="ko-KR" altLang="en-US" sz="1200" dirty="0"/>
              <a:t>게임의 게임 진행 방식 </a:t>
            </a:r>
            <a:r>
              <a:rPr lang="en-US" altLang="ko-KR" sz="1000" dirty="0"/>
              <a:t>(</a:t>
            </a:r>
            <a:r>
              <a:rPr lang="ko-KR" altLang="en-US" sz="1000" dirty="0"/>
              <a:t>던전 엔 파이터</a:t>
            </a:r>
            <a:r>
              <a:rPr lang="en-US" altLang="ko-KR" sz="1000" dirty="0"/>
              <a:t>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BA9CC-6F9F-4C0E-A7EE-A2B416EC12FD}"/>
              </a:ext>
            </a:extLst>
          </p:cNvPr>
          <p:cNvSpPr txBox="1"/>
          <p:nvPr/>
        </p:nvSpPr>
        <p:spPr>
          <a:xfrm>
            <a:off x="710255" y="5672284"/>
            <a:ext cx="5161201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선 준비</a:t>
            </a:r>
            <a:r>
              <a:rPr lang="en-US" altLang="ko-KR" sz="1000" dirty="0"/>
              <a:t>, </a:t>
            </a:r>
            <a:r>
              <a:rPr lang="ko-KR" altLang="en-US" sz="1000" dirty="0"/>
              <a:t>후 입장</a:t>
            </a:r>
            <a:r>
              <a:rPr lang="en-US" altLang="ko-KR" sz="1000" dirty="0"/>
              <a:t>’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형태로 진행</a:t>
            </a:r>
            <a:br>
              <a:rPr lang="en-US" altLang="ko-KR" sz="1000" dirty="0"/>
            </a:br>
            <a:r>
              <a:rPr lang="ko-KR" altLang="en-US" sz="1000" dirty="0"/>
              <a:t>게임의 흐름이 끊기지 않고 이어지는 효과를 얻음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1289640A-DEC3-4CAD-85F3-7160AA12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3" name="내용 개체 틀 8" descr="실외, 건물, 돌, 앉아있는이(가) 표시된 사진&#10;&#10;자동 생성된 설명">
            <a:extLst>
              <a:ext uri="{FF2B5EF4-FFF2-40B4-BE49-F238E27FC236}">
                <a16:creationId xmlns:a16="http://schemas.microsoft.com/office/drawing/2014/main" id="{701B3976-EB52-4C15-8E4C-7B2A5BCC3E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7" t="18607" r="3917" b="16873"/>
          <a:stretch/>
        </p:blipFill>
        <p:spPr>
          <a:xfrm>
            <a:off x="710478" y="1384963"/>
            <a:ext cx="3468378" cy="1931724"/>
          </a:xfrm>
        </p:spPr>
      </p:pic>
      <p:pic>
        <p:nvPicPr>
          <p:cNvPr id="24" name="내용 개체 틀 23" descr="버스, 앉아있는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AE891538-4564-48FA-9B20-EF9F6D3C9AC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35799" r="12455" b="2640"/>
          <a:stretch/>
        </p:blipFill>
        <p:spPr>
          <a:xfrm>
            <a:off x="710478" y="3541314"/>
            <a:ext cx="3468378" cy="2039294"/>
          </a:xfrm>
          <a:prstGeom prst="rect">
            <a:avLst/>
          </a:prstGeom>
        </p:spPr>
      </p:pic>
      <p:sp>
        <p:nvSpPr>
          <p:cNvPr id="26" name="내용 개체 틀 4">
            <a:extLst>
              <a:ext uri="{FF2B5EF4-FFF2-40B4-BE49-F238E27FC236}">
                <a16:creationId xmlns:a16="http://schemas.microsoft.com/office/drawing/2014/main" id="{DE078CE8-86BF-4A62-BAF3-85DB7F2956C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904875"/>
            <a:ext cx="5764213" cy="2743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분석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현재 기획한 게임과 유사한 게임 진행 방식을 보인다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밖</a:t>
            </a:r>
            <a:r>
              <a:rPr lang="en-US" altLang="ko-KR" sz="1200" dirty="0"/>
              <a:t>(</a:t>
            </a:r>
            <a:r>
              <a:rPr lang="ko-KR" altLang="en-US" sz="1200" dirty="0"/>
              <a:t>마을</a:t>
            </a:r>
            <a:r>
              <a:rPr lang="en-US" altLang="ko-KR" sz="1200" dirty="0"/>
              <a:t>)</a:t>
            </a:r>
            <a:r>
              <a:rPr lang="ko-KR" altLang="en-US" sz="1200" dirty="0"/>
              <a:t>에서 캐릭터를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강화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거래를 통해 캐릭터의 스펙을 올리고 던전에 입장하게 된다</a:t>
            </a:r>
            <a:r>
              <a:rPr lang="en-US" altLang="ko-KR" sz="1200" dirty="0"/>
              <a:t>. ( </a:t>
            </a:r>
            <a:r>
              <a:rPr lang="ko-KR" altLang="en-US" sz="1200" dirty="0"/>
              <a:t>위 행위 자체가 게임을 즐기는 요소로 사용됨 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내부에도 세부 테마가 있어 유저가 원하는 테마 또는 게임의 스토리 진행에 필요한 테마의 던전을 선택할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선택한 던전에서 유저는 원하는 아이템 또는 경험치 보상을 기대하고 플레이를 진행하게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EDAC51BE-1E47-4C33-84A5-88D700048B4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차별 요소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마을에서 캐릭터를 강화한 후 던전에 입장하는 선 준비</a:t>
            </a:r>
            <a:r>
              <a:rPr lang="en-US" altLang="ko-KR" sz="1200" dirty="0"/>
              <a:t>, </a:t>
            </a:r>
            <a:r>
              <a:rPr lang="ko-KR" altLang="en-US" sz="1200" dirty="0"/>
              <a:t>후 입장 형태로 진행되는 것은 동일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중앙에 선택 과정을 생략해 필요 없는 과정을 제외할 예정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이후 업데이트 방향으로 게임을 클리어한 이후에 계속해서 즐길 수 있는 </a:t>
            </a:r>
            <a:r>
              <a:rPr lang="en-US" altLang="ko-KR" sz="1200" dirty="0"/>
              <a:t>‘</a:t>
            </a:r>
            <a:r>
              <a:rPr lang="ko-KR" altLang="en-US" sz="1200" dirty="0"/>
              <a:t>도전</a:t>
            </a:r>
            <a:r>
              <a:rPr lang="en-US" altLang="ko-KR" sz="1200" dirty="0"/>
              <a:t>’</a:t>
            </a:r>
            <a:r>
              <a:rPr lang="ko-KR" altLang="en-US" sz="1200" dirty="0"/>
              <a:t> 모드를 추가해 플레이어의 실력을 검증할 수 있는 게임 모드를 추가할 예정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모드에서는 캐릭터의 경험치</a:t>
            </a:r>
            <a:r>
              <a:rPr lang="en-US" altLang="ko-KR" sz="1200" dirty="0"/>
              <a:t>, </a:t>
            </a:r>
            <a:r>
              <a:rPr lang="ko-KR" altLang="en-US" sz="1200" dirty="0"/>
              <a:t>던전 클리어를 목표로 플레이하게 될 것이고</a:t>
            </a:r>
            <a:r>
              <a:rPr lang="en-US" altLang="ko-KR" sz="1200" dirty="0"/>
              <a:t>, </a:t>
            </a:r>
            <a:r>
              <a:rPr lang="ko-KR" altLang="en-US" sz="1200" dirty="0"/>
              <a:t>도전 모드에서는 이전과 상향된 플레이 기록을 목표로 플레이 하게 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5854C8-AF73-4D32-9863-4CF09EEB13A1}"/>
              </a:ext>
            </a:extLst>
          </p:cNvPr>
          <p:cNvSpPr txBox="1"/>
          <p:nvPr/>
        </p:nvSpPr>
        <p:spPr>
          <a:xfrm>
            <a:off x="12723456" y="777240"/>
            <a:ext cx="6117996" cy="668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기획 의도</a:t>
            </a:r>
            <a:r>
              <a:rPr lang="en-US" altLang="ko-KR" sz="18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기존 모바일 게임 방식의 버튼 </a:t>
            </a:r>
            <a:r>
              <a:rPr lang="en-US" altLang="ko-KR" sz="1800" dirty="0"/>
              <a:t>UI</a:t>
            </a:r>
            <a:r>
              <a:rPr lang="ko-KR" altLang="en-US" sz="1800" dirty="0"/>
              <a:t>형식으로 게임 진행 시 게임의 몰입감이 떨어진다 판단함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유저가 캐릭터를 조작해 던전에 진입함으로 유저가 스스로 게임의 주인공이 되었다는 깊은 몰입감을 가지는 것을 의도함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공격 대상을 자동으로 지정해줌으로 조작 측면에서 쉬운 반면 공략 대상</a:t>
            </a:r>
            <a:r>
              <a:rPr lang="en-US" altLang="ko-KR" sz="1800" dirty="0"/>
              <a:t>( </a:t>
            </a:r>
            <a:r>
              <a:rPr lang="ko-KR" altLang="en-US" sz="1800" dirty="0"/>
              <a:t>몬스터</a:t>
            </a:r>
            <a:r>
              <a:rPr lang="en-US" altLang="ko-KR" sz="1800" dirty="0"/>
              <a:t>, </a:t>
            </a:r>
            <a:r>
              <a:rPr lang="ko-KR" altLang="en-US" sz="1800" dirty="0"/>
              <a:t>함정</a:t>
            </a:r>
            <a:r>
              <a:rPr lang="en-US" altLang="ko-KR" sz="1800" dirty="0"/>
              <a:t>)</a:t>
            </a:r>
            <a:r>
              <a:rPr lang="ko-KR" altLang="en-US" sz="1800" dirty="0"/>
              <a:t>의 공략 난이도가 높아 게임 이해도와 숙련도를 동시에 필요로 하게 유도</a:t>
            </a:r>
            <a:r>
              <a:rPr lang="en-US" altLang="ko-KR" sz="1800" dirty="0"/>
              <a:t>, </a:t>
            </a:r>
            <a:r>
              <a:rPr lang="ko-KR" altLang="en-US" sz="1800" dirty="0"/>
              <a:t>자연스레 유저의 반복 플레이를 유도함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유저가 현재 방에서 플레이 시간을 오래 가지면 오히려 불리해지도록 만들어 게임의 플레이 타임을 짧게 줄이고 유저입장에서 쉼없이 플레이를 지속하도록 유도함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게임의 결과에 따라 유저가 느끼는 감정이 다른데 결과에 따른 보상을 지급함으로 불쾌감을 줄이고 다음 플레이에 대한 기대감을 증진 시킨다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A18BF-3C76-44A8-8889-B6310CD34EED}"/>
              </a:ext>
            </a:extLst>
          </p:cNvPr>
          <p:cNvSpPr/>
          <p:nvPr/>
        </p:nvSpPr>
        <p:spPr>
          <a:xfrm>
            <a:off x="2830621" y="1384963"/>
            <a:ext cx="1348234" cy="1931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AE97E-398F-4966-874C-033AF6FF79C5}"/>
              </a:ext>
            </a:extLst>
          </p:cNvPr>
          <p:cNvSpPr/>
          <p:nvPr/>
        </p:nvSpPr>
        <p:spPr>
          <a:xfrm>
            <a:off x="710255" y="4985886"/>
            <a:ext cx="1032712" cy="594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78910-39CF-49C6-B436-B6DAEEE85A7B}"/>
              </a:ext>
            </a:extLst>
          </p:cNvPr>
          <p:cNvSpPr/>
          <p:nvPr/>
        </p:nvSpPr>
        <p:spPr>
          <a:xfrm>
            <a:off x="2212635" y="4539989"/>
            <a:ext cx="617986" cy="355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D701E5-4067-42DB-AABD-FF9F13202EA6}"/>
              </a:ext>
            </a:extLst>
          </p:cNvPr>
          <p:cNvSpPr/>
          <p:nvPr/>
        </p:nvSpPr>
        <p:spPr>
          <a:xfrm>
            <a:off x="3427388" y="3595354"/>
            <a:ext cx="753756" cy="524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5B31A1-6857-4885-B94C-D41FB55AA16B}"/>
              </a:ext>
            </a:extLst>
          </p:cNvPr>
          <p:cNvSpPr txBox="1"/>
          <p:nvPr/>
        </p:nvSpPr>
        <p:spPr>
          <a:xfrm>
            <a:off x="4310105" y="1900373"/>
            <a:ext cx="1561352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마을에서 캐릭터를 </a:t>
            </a:r>
            <a:r>
              <a:rPr lang="ko-KR" altLang="en-US" sz="1000"/>
              <a:t>성장 시킨 후 직접 던전에 입장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88762-1A8E-481D-8188-D0401C0AD9FC}"/>
              </a:ext>
            </a:extLst>
          </p:cNvPr>
          <p:cNvSpPr txBox="1"/>
          <p:nvPr/>
        </p:nvSpPr>
        <p:spPr>
          <a:xfrm>
            <a:off x="4310105" y="4183421"/>
            <a:ext cx="1561352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입장한 던전에서 테마 별로 정리된 세부 던전을 선택</a:t>
            </a:r>
            <a:r>
              <a:rPr lang="en-US" altLang="ko-KR" sz="1000" dirty="0"/>
              <a:t>(</a:t>
            </a:r>
            <a:r>
              <a:rPr lang="ko-KR" altLang="en-US" sz="1000" dirty="0"/>
              <a:t>난이도 선택</a:t>
            </a:r>
            <a:r>
              <a:rPr lang="en-US" altLang="ko-KR" sz="1000" dirty="0"/>
              <a:t>O)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0190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C34215B-F3CA-45A1-B96C-39B8A0BFEE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719182"/>
            <a:ext cx="5764212" cy="2667712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모바일은 엄지만 사용하기 때문에 어려운 조작방식은 사용 불가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PC </a:t>
            </a:r>
            <a:r>
              <a:rPr lang="ko-KR" altLang="en-US" sz="1200" dirty="0"/>
              <a:t>테스트 단계에서 모바일과 유사한 조작 방식을 적용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오른손은 공격</a:t>
            </a:r>
            <a:r>
              <a:rPr lang="en-US" altLang="ko-KR" sz="1200" dirty="0"/>
              <a:t>(</a:t>
            </a:r>
            <a:r>
              <a:rPr lang="ko-KR" altLang="en-US" sz="1200" dirty="0"/>
              <a:t>액션</a:t>
            </a:r>
            <a:r>
              <a:rPr lang="en-US" altLang="ko-KR" sz="1200" dirty="0"/>
              <a:t>)</a:t>
            </a:r>
            <a:r>
              <a:rPr lang="ko-KR" altLang="en-US" sz="1200" dirty="0"/>
              <a:t>계열 동작</a:t>
            </a:r>
            <a:r>
              <a:rPr lang="en-US" altLang="ko-KR" sz="1200" dirty="0"/>
              <a:t>, </a:t>
            </a:r>
            <a:r>
              <a:rPr lang="ko-KR" altLang="en-US" sz="1200" dirty="0"/>
              <a:t>왼손은 이동계열로 분리해 테스트를 진행한다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자동 타겟 선정 기능을 통해 유저는 공격 버튼만 누르면 되는 간단한 게임 조작 방식을 사용하려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UI</a:t>
            </a:r>
            <a:r>
              <a:rPr lang="ko-KR" altLang="en-US" sz="1200" dirty="0"/>
              <a:t>배치는 기존 모바일 게임과 유사한 배치로 유저의 </a:t>
            </a:r>
            <a:r>
              <a:rPr lang="en-US" altLang="ko-KR" sz="1200" dirty="0"/>
              <a:t>UX</a:t>
            </a:r>
            <a:r>
              <a:rPr lang="ko-KR" altLang="en-US" sz="1200" dirty="0"/>
              <a:t>를 활용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D3FD6A3-EB53-4D70-9236-560E5EF2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8CD4E2-2295-422E-A2EC-DEFE6B904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조작 방식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4D27BFA-2EB2-4C2F-8B99-84A27D5DFC70}"/>
              </a:ext>
            </a:extLst>
          </p:cNvPr>
          <p:cNvSpPr/>
          <p:nvPr/>
        </p:nvSpPr>
        <p:spPr>
          <a:xfrm>
            <a:off x="2751899" y="3392582"/>
            <a:ext cx="923990" cy="326600"/>
          </a:xfrm>
          <a:prstGeom prst="downArrow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91EA9-C34C-4474-99AE-41A98DD7362F}"/>
              </a:ext>
            </a:extLst>
          </p:cNvPr>
          <p:cNvSpPr txBox="1"/>
          <p:nvPr/>
        </p:nvSpPr>
        <p:spPr>
          <a:xfrm>
            <a:off x="543613" y="1039289"/>
            <a:ext cx="2270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 </a:t>
            </a:r>
            <a:r>
              <a:rPr lang="ko-KR" altLang="en-US" sz="1200" dirty="0"/>
              <a:t>테스트</a:t>
            </a:r>
            <a:r>
              <a:rPr lang="en-US" altLang="ko-KR" sz="1200" dirty="0"/>
              <a:t> </a:t>
            </a:r>
            <a:r>
              <a:rPr lang="ko-KR" altLang="en-US" sz="1200" dirty="0"/>
              <a:t>단계 키 배열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D3724-F418-472B-ABA8-14F27E26498D}"/>
              </a:ext>
            </a:extLst>
          </p:cNvPr>
          <p:cNvSpPr txBox="1"/>
          <p:nvPr/>
        </p:nvSpPr>
        <p:spPr>
          <a:xfrm>
            <a:off x="1236309" y="6008751"/>
            <a:ext cx="3957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위 </a:t>
            </a:r>
            <a:r>
              <a:rPr lang="ko-KR" altLang="en-US" sz="1200"/>
              <a:t>형태로 모바일로 빌드 예정</a:t>
            </a:r>
            <a:endParaRPr lang="ko-KR" altLang="en-US" sz="1200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2399390-4CB3-4217-8488-3DDA698E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2" name="내용 개체 틀 21" descr="표지판, 거리, 방이(가) 표시된 사진&#10;&#10;자동 생성된 설명">
            <a:extLst>
              <a:ext uri="{FF2B5EF4-FFF2-40B4-BE49-F238E27FC236}">
                <a16:creationId xmlns:a16="http://schemas.microsoft.com/office/drawing/2014/main" id="{3E3E8D43-C073-4364-BDEF-043FDCA86C8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50" y="3748292"/>
            <a:ext cx="4060288" cy="2267909"/>
          </a:xfr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7850BE-01C3-432A-92E8-99FEB656C94D}"/>
              </a:ext>
            </a:extLst>
          </p:cNvPr>
          <p:cNvGrpSpPr/>
          <p:nvPr/>
        </p:nvGrpSpPr>
        <p:grpSpPr>
          <a:xfrm>
            <a:off x="12470779" y="300890"/>
            <a:ext cx="5341538" cy="1753796"/>
            <a:chOff x="12711730" y="-105879"/>
            <a:chExt cx="5341538" cy="1753796"/>
          </a:xfrm>
        </p:grpSpPr>
        <p:pic>
          <p:nvPicPr>
            <p:cNvPr id="1026" name="Picture 2" descr="자판 배열 - 위키백과, 우리 모두의 백과사전">
              <a:extLst>
                <a:ext uri="{FF2B5EF4-FFF2-40B4-BE49-F238E27FC236}">
                  <a16:creationId xmlns:a16="http://schemas.microsoft.com/office/drawing/2014/main" id="{F491AB2C-5213-42A9-885F-1C3B7DB66B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3" t="32103" r="42564" b="43562"/>
            <a:stretch/>
          </p:blipFill>
          <p:spPr bwMode="auto">
            <a:xfrm>
              <a:off x="12711730" y="-105878"/>
              <a:ext cx="5341538" cy="126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58C7AF-F7CD-4A10-9432-B25AD76A89C5}"/>
                </a:ext>
              </a:extLst>
            </p:cNvPr>
            <p:cNvSpPr/>
            <p:nvPr/>
          </p:nvSpPr>
          <p:spPr>
            <a:xfrm>
              <a:off x="13189813" y="-105877"/>
              <a:ext cx="435834" cy="423511"/>
            </a:xfrm>
            <a:prstGeom prst="rect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31B0A7-1F92-4550-B72E-73BD27A5BDA0}"/>
                </a:ext>
              </a:extLst>
            </p:cNvPr>
            <p:cNvSpPr/>
            <p:nvPr/>
          </p:nvSpPr>
          <p:spPr>
            <a:xfrm>
              <a:off x="12846001" y="317634"/>
              <a:ext cx="1357592" cy="423511"/>
            </a:xfrm>
            <a:prstGeom prst="rect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7D2C2B-3A70-41BD-BD21-52A84EA8454D}"/>
                </a:ext>
              </a:extLst>
            </p:cNvPr>
            <p:cNvSpPr/>
            <p:nvPr/>
          </p:nvSpPr>
          <p:spPr>
            <a:xfrm>
              <a:off x="15555155" y="317634"/>
              <a:ext cx="490381" cy="42351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DBD1280-FC8C-4C85-975C-CED23AE60F99}"/>
                </a:ext>
              </a:extLst>
            </p:cNvPr>
            <p:cNvSpPr/>
            <p:nvPr/>
          </p:nvSpPr>
          <p:spPr>
            <a:xfrm>
              <a:off x="16045537" y="317634"/>
              <a:ext cx="411604" cy="42351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F5D48A-2A64-4EA6-B1AD-9BAB5F3DD3BF}"/>
                </a:ext>
              </a:extLst>
            </p:cNvPr>
            <p:cNvSpPr/>
            <p:nvPr/>
          </p:nvSpPr>
          <p:spPr>
            <a:xfrm>
              <a:off x="16457140" y="317634"/>
              <a:ext cx="469979" cy="423511"/>
            </a:xfrm>
            <a:prstGeom prst="rect">
              <a:avLst/>
            </a:prstGeom>
            <a:solidFill>
              <a:schemeClr val="accent6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B27E43C-EC26-4181-AA04-ACC9CD172E4A}"/>
                </a:ext>
              </a:extLst>
            </p:cNvPr>
            <p:cNvSpPr/>
            <p:nvPr/>
          </p:nvSpPr>
          <p:spPr>
            <a:xfrm>
              <a:off x="15454447" y="-105878"/>
              <a:ext cx="1357592" cy="42351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4F8FDA1-7BAB-4D61-AB3E-7D6F8AF7040D}"/>
                </a:ext>
              </a:extLst>
            </p:cNvPr>
            <p:cNvSpPr/>
            <p:nvPr/>
          </p:nvSpPr>
          <p:spPr>
            <a:xfrm>
              <a:off x="16812039" y="-105879"/>
              <a:ext cx="469979" cy="423511"/>
            </a:xfrm>
            <a:prstGeom prst="rect">
              <a:avLst/>
            </a:prstGeom>
            <a:solidFill>
              <a:srgbClr val="FFC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0B07DD8-F58B-4157-AB56-237C318C02E9}"/>
                </a:ext>
              </a:extLst>
            </p:cNvPr>
            <p:cNvGrpSpPr/>
            <p:nvPr/>
          </p:nvGrpSpPr>
          <p:grpSpPr>
            <a:xfrm>
              <a:off x="13119641" y="1224403"/>
              <a:ext cx="4669612" cy="423514"/>
              <a:chOff x="13189813" y="1525601"/>
              <a:chExt cx="4669612" cy="42351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EB6470A-D79A-46FB-81FC-C6E61A1639DD}"/>
                  </a:ext>
                </a:extLst>
              </p:cNvPr>
              <p:cNvSpPr/>
              <p:nvPr/>
            </p:nvSpPr>
            <p:spPr>
              <a:xfrm>
                <a:off x="13189813" y="1525604"/>
                <a:ext cx="588494" cy="423511"/>
              </a:xfrm>
              <a:prstGeom prst="rect">
                <a:avLst/>
              </a:prstGeom>
              <a:solidFill>
                <a:srgbClr val="FF000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/>
                  <a:t>이동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5C73C15-3D80-48EC-A4F0-9CCD7B181F28}"/>
                  </a:ext>
                </a:extLst>
              </p:cNvPr>
              <p:cNvSpPr/>
              <p:nvPr/>
            </p:nvSpPr>
            <p:spPr>
              <a:xfrm>
                <a:off x="14210093" y="1525603"/>
                <a:ext cx="588494" cy="42351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공격</a:t>
                </a:r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DB6B3C7-C1D8-4C06-A783-F13463B1D305}"/>
                  </a:ext>
                </a:extLst>
              </p:cNvPr>
              <p:cNvSpPr/>
              <p:nvPr/>
            </p:nvSpPr>
            <p:spPr>
              <a:xfrm>
                <a:off x="15230373" y="1525602"/>
                <a:ext cx="588494" cy="42351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스킬</a:t>
                </a:r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EC0E72-8A59-4B64-9683-1EF516F567B4}"/>
                  </a:ext>
                </a:extLst>
              </p:cNvPr>
              <p:cNvSpPr/>
              <p:nvPr/>
            </p:nvSpPr>
            <p:spPr>
              <a:xfrm>
                <a:off x="16250653" y="1525602"/>
                <a:ext cx="588494" cy="423511"/>
              </a:xfrm>
              <a:prstGeom prst="rect">
                <a:avLst/>
              </a:prstGeom>
              <a:solidFill>
                <a:schemeClr val="accent6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무기 교체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5851888-E106-45E5-A38B-776247DB5EA9}"/>
                  </a:ext>
                </a:extLst>
              </p:cNvPr>
              <p:cNvSpPr/>
              <p:nvPr/>
            </p:nvSpPr>
            <p:spPr>
              <a:xfrm>
                <a:off x="17270931" y="1525601"/>
                <a:ext cx="588494" cy="423511"/>
              </a:xfrm>
              <a:prstGeom prst="rect">
                <a:avLst/>
              </a:prstGeom>
              <a:solidFill>
                <a:srgbClr val="FFC00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인벤토리</a:t>
                </a:r>
                <a:endParaRPr lang="ko-KR" altLang="en-US" dirty="0"/>
              </a:p>
            </p:txBody>
          </p:sp>
        </p:grpSp>
      </p:grpSp>
      <p:pic>
        <p:nvPicPr>
          <p:cNvPr id="35" name="내용 개체 틀 34" descr="전자기기, 시계, 키보드이(가) 표시된 사진&#10;&#10;자동 생성된 설명">
            <a:extLst>
              <a:ext uri="{FF2B5EF4-FFF2-40B4-BE49-F238E27FC236}">
                <a16:creationId xmlns:a16="http://schemas.microsoft.com/office/drawing/2014/main" id="{B1B9F601-66F7-4EC9-BB71-C3A00DD8831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4" y="1343706"/>
            <a:ext cx="5340559" cy="1865538"/>
          </a:xfrm>
        </p:spPr>
      </p:pic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3A13F6F3-615F-48BD-838E-20562FA823E0}"/>
              </a:ext>
            </a:extLst>
          </p:cNvPr>
          <p:cNvSpPr txBox="1">
            <a:spLocks/>
          </p:cNvSpPr>
          <p:nvPr/>
        </p:nvSpPr>
        <p:spPr>
          <a:xfrm>
            <a:off x="6095778" y="933651"/>
            <a:ext cx="5764212" cy="278553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분석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PC</a:t>
            </a:r>
            <a:r>
              <a:rPr lang="ko-KR" altLang="en-US" sz="1200" dirty="0"/>
              <a:t>의 플레이 환경은 모바일과 매우 큰 차이점을 보인다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PC</a:t>
            </a:r>
            <a:r>
              <a:rPr lang="ko-KR" altLang="en-US" sz="1200" dirty="0"/>
              <a:t>는 손가락 </a:t>
            </a:r>
            <a:r>
              <a:rPr lang="en-US" altLang="ko-KR" sz="1200" dirty="0"/>
              <a:t>10</a:t>
            </a:r>
            <a:r>
              <a:rPr lang="ko-KR" altLang="en-US" sz="1200" dirty="0"/>
              <a:t>개를 모두 사용해 키보드를 조작하게 되고</a:t>
            </a:r>
            <a:r>
              <a:rPr lang="en-US" altLang="ko-KR" sz="1200" dirty="0"/>
              <a:t>, </a:t>
            </a:r>
            <a:r>
              <a:rPr lang="ko-KR" altLang="en-US" sz="1200" dirty="0"/>
              <a:t>입력 장치로 키보드와 마우스 둘 다 사용하기 때문에 모바일에 비해 보다 섬세한 컨트롤이 가능하다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모바일은 입출력 장치가 하나로 통합된 형태로 유저는 엄지를 주로 활용해 캐릭터를 조작한다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조작이 어려운 경우 그것이 게임의 진입장벽으로 작용할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943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054D4-23C9-4F2C-A1CA-49C00D5D64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3254375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ko-KR" altLang="en-US" sz="1200" dirty="0"/>
              <a:t>게임내 사용되는 데이터를 크게 두가지로 분류해 사용하려 한다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200" dirty="0"/>
              <a:t>아래</a:t>
            </a:r>
            <a:r>
              <a:rPr lang="en-US" altLang="ko-KR" sz="1200" dirty="0"/>
              <a:t> </a:t>
            </a:r>
            <a:r>
              <a:rPr lang="ko-KR" altLang="en-US" sz="1200" dirty="0"/>
              <a:t>두가지 </a:t>
            </a:r>
            <a:r>
              <a:rPr lang="en-US" altLang="ko-KR" sz="1200" dirty="0"/>
              <a:t>DB</a:t>
            </a:r>
            <a:r>
              <a:rPr lang="ko-KR" altLang="en-US" sz="1200" dirty="0"/>
              <a:t>는 다시 읽기 전용</a:t>
            </a:r>
            <a:r>
              <a:rPr lang="en-US" altLang="ko-KR" sz="1200" dirty="0"/>
              <a:t>/</a:t>
            </a:r>
            <a:r>
              <a:rPr lang="ko-KR" altLang="en-US" sz="1200" dirty="0"/>
              <a:t>읽기쓰기 전용으로 나뉘어 진다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200" dirty="0"/>
              <a:t>클라이언트 </a:t>
            </a:r>
            <a:r>
              <a:rPr lang="en-US" altLang="ko-KR" sz="1200" dirty="0"/>
              <a:t>DB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Game</a:t>
            </a:r>
            <a:r>
              <a:rPr lang="ko-KR" altLang="en-US" sz="1000" dirty="0"/>
              <a:t> </a:t>
            </a:r>
            <a:r>
              <a:rPr lang="en-US" altLang="ko-KR" sz="1000" dirty="0"/>
              <a:t>DB : </a:t>
            </a:r>
            <a:r>
              <a:rPr lang="ko-KR" altLang="en-US" sz="1000" dirty="0"/>
              <a:t>게임내 생성되는 </a:t>
            </a:r>
            <a:r>
              <a:rPr lang="en-US" altLang="ko-KR" sz="1000" dirty="0"/>
              <a:t>Object</a:t>
            </a:r>
            <a:r>
              <a:rPr lang="ko-KR" altLang="en-US" sz="1000" dirty="0"/>
              <a:t>의 속성값이 정리된 </a:t>
            </a:r>
            <a:r>
              <a:rPr lang="en-US" altLang="ko-KR" sz="1000" dirty="0"/>
              <a:t>DB (</a:t>
            </a:r>
            <a:r>
              <a:rPr lang="ko-KR" altLang="en-US" sz="1000" dirty="0"/>
              <a:t>읽기 전용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백업</a:t>
            </a:r>
            <a:r>
              <a:rPr lang="en-US" altLang="ko-KR" sz="1000" dirty="0"/>
              <a:t>(Save)</a:t>
            </a:r>
            <a:r>
              <a:rPr lang="ko-KR" altLang="en-US" sz="1000" dirty="0"/>
              <a:t> </a:t>
            </a:r>
            <a:r>
              <a:rPr lang="en-US" altLang="ko-KR" sz="1000" dirty="0"/>
              <a:t>DB : </a:t>
            </a:r>
            <a:r>
              <a:rPr lang="ko-KR" altLang="en-US" sz="1000" dirty="0"/>
              <a:t>읽기 </a:t>
            </a:r>
            <a:r>
              <a:rPr lang="en-US" altLang="ko-KR" sz="1000" dirty="0"/>
              <a:t>/ </a:t>
            </a:r>
            <a:r>
              <a:rPr lang="ko-KR" altLang="en-US" sz="1000" dirty="0"/>
              <a:t>쓰기가 가능하며</a:t>
            </a:r>
            <a:r>
              <a:rPr lang="en-US" altLang="ko-KR" sz="1000" dirty="0"/>
              <a:t>, </a:t>
            </a:r>
            <a:r>
              <a:rPr lang="ko-KR" altLang="en-US" sz="1000" dirty="0"/>
              <a:t>플레이어가 원하는 시점에 게임내 정보를 저장해 이후에 지속적인 플레이가 가능하도록 한다</a:t>
            </a:r>
            <a:r>
              <a:rPr lang="en-US" altLang="ko-KR" sz="10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200" dirty="0"/>
              <a:t>서버 </a:t>
            </a:r>
            <a:r>
              <a:rPr lang="en-US" altLang="ko-KR" sz="1200" dirty="0"/>
              <a:t>DB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Game</a:t>
            </a:r>
            <a:r>
              <a:rPr lang="ko-KR" altLang="en-US" sz="1000" dirty="0"/>
              <a:t> </a:t>
            </a:r>
            <a:r>
              <a:rPr lang="en-US" altLang="ko-KR" sz="1000" dirty="0"/>
              <a:t>DB : </a:t>
            </a:r>
            <a:r>
              <a:rPr lang="ko-KR" altLang="en-US" sz="1000" dirty="0"/>
              <a:t>게임 구동 이전에 손상된 데이터가 있는지 확인할 수 있도록 만든 </a:t>
            </a:r>
            <a:r>
              <a:rPr lang="en-US" altLang="ko-KR" sz="1000" dirty="0"/>
              <a:t>DB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유효성 검사용</a:t>
            </a:r>
            <a:r>
              <a:rPr lang="en-US" altLang="ko-KR" sz="1000" dirty="0"/>
              <a:t>, </a:t>
            </a:r>
            <a:r>
              <a:rPr lang="ko-KR" altLang="en-US" sz="1000" dirty="0"/>
              <a:t>읽기 전용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서버 백업</a:t>
            </a:r>
            <a:r>
              <a:rPr lang="en-US" altLang="ko-KR" sz="1000" dirty="0"/>
              <a:t>(Save)</a:t>
            </a:r>
            <a:r>
              <a:rPr lang="ko-KR" altLang="en-US" sz="1000" dirty="0"/>
              <a:t> </a:t>
            </a:r>
            <a:r>
              <a:rPr lang="en-US" altLang="ko-KR" sz="1000" dirty="0"/>
              <a:t>DB : </a:t>
            </a:r>
            <a:r>
              <a:rPr lang="ko-KR" altLang="en-US" sz="1000" dirty="0"/>
              <a:t>유저의 클라이언트에 저장된 데이터를 유저가 원하는 상황에 서버에 저장시켜 기기 변경</a:t>
            </a:r>
            <a:r>
              <a:rPr lang="en-US" altLang="ko-KR" sz="1000" dirty="0"/>
              <a:t>, </a:t>
            </a:r>
            <a:r>
              <a:rPr lang="ko-KR" altLang="en-US" sz="1000" dirty="0"/>
              <a:t>불러오기 등 가능하도록 돕는 </a:t>
            </a:r>
            <a:r>
              <a:rPr lang="en-US" altLang="ko-KR" sz="1000" dirty="0"/>
              <a:t>DB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0AF87F2-0B19-4954-A507-5CEC44C864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4159250"/>
            <a:ext cx="5764212" cy="2227644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게임 실행 시 게임 </a:t>
            </a:r>
            <a:r>
              <a:rPr lang="en-US" altLang="ko-KR" sz="1200" dirty="0"/>
              <a:t>DB</a:t>
            </a:r>
            <a:r>
              <a:rPr lang="ko-KR" altLang="en-US" sz="1200" dirty="0"/>
              <a:t>의 값들을 읽어와 클라이언트에 올려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</a:t>
            </a:r>
            <a:r>
              <a:rPr lang="en-US" altLang="ko-KR" sz="1200" dirty="0"/>
              <a:t>DB</a:t>
            </a:r>
            <a:r>
              <a:rPr lang="ko-KR" altLang="en-US" sz="1200" dirty="0"/>
              <a:t>의 데이터를 읽어오는 중 유효성 검사 </a:t>
            </a:r>
            <a:r>
              <a:rPr lang="en-US" altLang="ko-KR" sz="1200" dirty="0"/>
              <a:t>DB</a:t>
            </a:r>
            <a:r>
              <a:rPr lang="ko-KR" altLang="en-US" sz="1200" dirty="0"/>
              <a:t>를 함께 읽어 비교</a:t>
            </a:r>
            <a:r>
              <a:rPr lang="en-US" altLang="ko-KR" sz="1200" dirty="0"/>
              <a:t>,</a:t>
            </a:r>
            <a:r>
              <a:rPr lang="ko-KR" altLang="en-US" sz="1200" dirty="0"/>
              <a:t> 이상 발견 시 서버의 게임 </a:t>
            </a:r>
            <a:r>
              <a:rPr lang="en-US" altLang="ko-KR" sz="1200" dirty="0"/>
              <a:t>DB</a:t>
            </a:r>
            <a:r>
              <a:rPr lang="ko-KR" altLang="en-US" sz="1200" dirty="0"/>
              <a:t>값들을 클라이언트의 게임 </a:t>
            </a:r>
            <a:r>
              <a:rPr lang="en-US" altLang="ko-KR" sz="1200" dirty="0"/>
              <a:t>DB</a:t>
            </a:r>
            <a:r>
              <a:rPr lang="ko-KR" altLang="en-US" sz="1200" dirty="0"/>
              <a:t>에 덮는다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백업 </a:t>
            </a:r>
            <a:r>
              <a:rPr lang="en-US" altLang="ko-KR" sz="1200" dirty="0"/>
              <a:t>DB</a:t>
            </a:r>
            <a:r>
              <a:rPr lang="ko-KR" altLang="en-US" sz="1200" dirty="0"/>
              <a:t>에 데이터가 없는 경우 게임 </a:t>
            </a:r>
            <a:r>
              <a:rPr lang="en-US" altLang="ko-KR" sz="1200" dirty="0"/>
              <a:t>DB</a:t>
            </a:r>
            <a:r>
              <a:rPr lang="ko-KR" altLang="en-US" sz="1200" dirty="0"/>
              <a:t>의 데이터를 활용</a:t>
            </a:r>
            <a:r>
              <a:rPr lang="en-US" altLang="ko-KR" sz="1200" dirty="0"/>
              <a:t>,</a:t>
            </a:r>
            <a:r>
              <a:rPr lang="ko-KR" altLang="en-US" sz="1200" dirty="0"/>
              <a:t> 플레이 준비 상태를 만든다</a:t>
            </a:r>
            <a:r>
              <a:rPr lang="en-US" altLang="ko-KR" sz="1200" dirty="0"/>
              <a:t>. (</a:t>
            </a:r>
            <a:r>
              <a:rPr lang="ko-KR" altLang="en-US" sz="1200" dirty="0"/>
              <a:t>데이터가 있으면 해당 데이터를 읽어 게임 준비 상태를 만든다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백업 </a:t>
            </a:r>
            <a:r>
              <a:rPr lang="en-US" altLang="ko-KR" sz="1200" dirty="0"/>
              <a:t>DB</a:t>
            </a:r>
            <a:r>
              <a:rPr lang="ko-KR" altLang="en-US" sz="1200" dirty="0"/>
              <a:t>는 게임 진행과정에서 특정 시점</a:t>
            </a:r>
            <a:r>
              <a:rPr lang="en-US" altLang="ko-KR" sz="1200" dirty="0"/>
              <a:t>(</a:t>
            </a:r>
            <a:r>
              <a:rPr lang="ko-KR" altLang="en-US" sz="1200" dirty="0"/>
              <a:t>시작</a:t>
            </a:r>
            <a:r>
              <a:rPr lang="en-US" altLang="ko-KR" sz="1200" dirty="0"/>
              <a:t>, </a:t>
            </a:r>
            <a:r>
              <a:rPr lang="ko-KR" altLang="en-US" sz="1200" dirty="0"/>
              <a:t>종료</a:t>
            </a:r>
            <a:r>
              <a:rPr lang="en-US" altLang="ko-KR" sz="1200" dirty="0"/>
              <a:t>, </a:t>
            </a:r>
            <a:r>
              <a:rPr lang="ko-KR" altLang="en-US" sz="1200" dirty="0"/>
              <a:t>던전 입장 전</a:t>
            </a:r>
            <a:r>
              <a:rPr lang="en-US" altLang="ko-KR" sz="1200" dirty="0"/>
              <a:t>, </a:t>
            </a:r>
            <a:r>
              <a:rPr lang="ko-KR" altLang="en-US" sz="1200" dirty="0"/>
              <a:t>입장 후</a:t>
            </a:r>
            <a:r>
              <a:rPr lang="en-US" altLang="ko-KR" sz="1200" dirty="0"/>
              <a:t>)</a:t>
            </a:r>
            <a:r>
              <a:rPr lang="ko-KR" altLang="en-US" sz="1200" dirty="0"/>
              <a:t>에 자동저장 되지만 서버</a:t>
            </a:r>
            <a:r>
              <a:rPr lang="en-US" altLang="ko-KR" sz="1200" dirty="0"/>
              <a:t> </a:t>
            </a:r>
            <a:r>
              <a:rPr lang="ko-KR" altLang="en-US" sz="1200" dirty="0"/>
              <a:t>백업 </a:t>
            </a:r>
            <a:r>
              <a:rPr lang="en-US" altLang="ko-KR" sz="1200" dirty="0"/>
              <a:t>DB</a:t>
            </a:r>
            <a:r>
              <a:rPr lang="ko-KR" altLang="en-US" sz="1200" dirty="0"/>
              <a:t>는 유저 요청으로 저장된다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0C1C2C2-5B2B-4B50-A42C-3B44BDEA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C126F5-C3B8-424C-B66E-638360CF6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게임 데이터 관리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7B15BBE-5614-4F22-A51F-81D9B143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7" name="내용 개체 틀 56" descr="측정기, 시계, 그리기이(가) 표시된 사진&#10;&#10;자동 생성된 설명">
            <a:extLst>
              <a:ext uri="{FF2B5EF4-FFF2-40B4-BE49-F238E27FC236}">
                <a16:creationId xmlns:a16="http://schemas.microsoft.com/office/drawing/2014/main" id="{C4182D52-145F-46AF-92CA-735EBFF794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408582"/>
            <a:ext cx="5554662" cy="1351856"/>
          </a:xfrm>
        </p:spPr>
      </p:pic>
      <p:pic>
        <p:nvPicPr>
          <p:cNvPr id="140" name="내용 개체 틀 139">
            <a:extLst>
              <a:ext uri="{FF2B5EF4-FFF2-40B4-BE49-F238E27FC236}">
                <a16:creationId xmlns:a16="http://schemas.microsoft.com/office/drawing/2014/main" id="{1CC681FD-AA96-4855-BB16-53EBB870EB0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8" y="3057525"/>
            <a:ext cx="5328372" cy="3133726"/>
          </a:xfrm>
        </p:spPr>
      </p:pic>
    </p:spTree>
    <p:extLst>
      <p:ext uri="{BB962C8B-B14F-4D97-AF65-F5344CB8AC3E}">
        <p14:creationId xmlns:p14="http://schemas.microsoft.com/office/powerpoint/2010/main" val="370011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11098-E2FF-4E8E-94AC-B62C9972295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클라이언트와 서버의 </a:t>
            </a:r>
            <a:r>
              <a:rPr lang="en-US" altLang="ko-KR" sz="1200" dirty="0"/>
              <a:t>DB</a:t>
            </a:r>
            <a:r>
              <a:rPr lang="ko-KR" altLang="en-US" sz="1200" dirty="0"/>
              <a:t>를 암호화 해서 관리한다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암호를 키 값은 게임을 실행했을 때 데이터를 불러오는 과정에서 사용된다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클라이언트 </a:t>
            </a:r>
            <a:r>
              <a:rPr lang="en-US" altLang="ko-KR" sz="1200" dirty="0"/>
              <a:t>DB</a:t>
            </a:r>
            <a:r>
              <a:rPr lang="ko-KR" altLang="en-US" sz="1200" dirty="0"/>
              <a:t>에 접근하는 시간대 별로 데이터를 관리해 만약 다른 프로그램에서 접근하여 수정된 데이터가 있을 경우를 판단한다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‘</a:t>
            </a:r>
            <a:r>
              <a:rPr lang="ko-KR" altLang="en-US" sz="1200" dirty="0"/>
              <a:t>가드너</a:t>
            </a:r>
            <a:r>
              <a:rPr lang="en-US" altLang="ko-KR" sz="1200" dirty="0"/>
              <a:t>’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사용해 해킹 툴이 게임에 이용되는 메모리 주소에 접근하지 못하도록 제한</a:t>
            </a:r>
            <a:r>
              <a:rPr lang="en-US" altLang="ko-KR" sz="1200" dirty="0"/>
              <a:t>, </a:t>
            </a:r>
            <a:r>
              <a:rPr lang="ko-KR" altLang="en-US" sz="1200" dirty="0"/>
              <a:t>접근 시 게임을 강제 종료하도록 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F07BFC0-A66C-4154-9B8C-3EAFBEF612E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최근 게임 데이터 해킹 문제가 이슈화 되고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문제는 </a:t>
            </a:r>
            <a:r>
              <a:rPr lang="en-US" altLang="ko-KR" sz="1200" dirty="0" err="1"/>
              <a:t>pvp</a:t>
            </a:r>
            <a:r>
              <a:rPr lang="ko-KR" altLang="en-US" sz="1200" dirty="0"/>
              <a:t>게임에서 플레이어간 공정한 경쟁이 성립되지 않도록 만들어 게임의 재미를 반감 시키는 요인으로 작용하게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기획한 게임인 </a:t>
            </a:r>
            <a:r>
              <a:rPr lang="en-US" altLang="ko-KR" sz="1200" dirty="0"/>
              <a:t>PVE</a:t>
            </a:r>
            <a:r>
              <a:rPr lang="ko-KR" altLang="en-US" sz="1200" dirty="0"/>
              <a:t>컨텐츠 게임으로 </a:t>
            </a:r>
            <a:r>
              <a:rPr lang="ko-KR" altLang="en-US" sz="1200" dirty="0" err="1"/>
              <a:t>치트키나</a:t>
            </a:r>
            <a:r>
              <a:rPr lang="ko-KR" altLang="en-US" sz="1200" dirty="0"/>
              <a:t> 핵 툴로 게임을 플레이 하더라도 다른 유저에게 피해가 생기지 않지만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치트</a:t>
            </a:r>
            <a:r>
              <a:rPr lang="ko-KR" altLang="en-US" sz="1200" dirty="0"/>
              <a:t> 또는 핵으로 플레이시 전달하고자 하는 경험과 상반됨으로 해당 행위를 차단하고자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1BC7FB4-E682-4C63-B74D-B8A0B0BA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83D51-6A83-4437-989A-221C6510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A7DF68C-248F-42F0-A940-A9304B30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외부 요인에 의한 데이터 변경 시 처리 방안</a:t>
            </a:r>
          </a:p>
        </p:txBody>
      </p:sp>
      <p:pic>
        <p:nvPicPr>
          <p:cNvPr id="51" name="내용 개체 틀 50" descr="그리기이(가) 표시된 사진&#10;&#10;자동 생성된 설명">
            <a:extLst>
              <a:ext uri="{FF2B5EF4-FFF2-40B4-BE49-F238E27FC236}">
                <a16:creationId xmlns:a16="http://schemas.microsoft.com/office/drawing/2014/main" id="{DFCA4568-3410-453F-B13D-3F9CF0FA3F1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44" y="3646242"/>
            <a:ext cx="4389500" cy="2737341"/>
          </a:xfrm>
        </p:spPr>
      </p:pic>
      <p:pic>
        <p:nvPicPr>
          <p:cNvPr id="28" name="내용 개체 틀 27">
            <a:extLst>
              <a:ext uri="{FF2B5EF4-FFF2-40B4-BE49-F238E27FC236}">
                <a16:creationId xmlns:a16="http://schemas.microsoft.com/office/drawing/2014/main" id="{CA8BDB42-9BB3-4566-85BB-FC2595FB86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7" y="1203486"/>
            <a:ext cx="4438273" cy="2145978"/>
          </a:xfrm>
        </p:spPr>
      </p:pic>
    </p:spTree>
    <p:extLst>
      <p:ext uri="{BB962C8B-B14F-4D97-AF65-F5344CB8AC3E}">
        <p14:creationId xmlns:p14="http://schemas.microsoft.com/office/powerpoint/2010/main" val="119944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</TotalTime>
  <Words>5379</Words>
  <Application>Microsoft Office PowerPoint</Application>
  <PresentationFormat>와이드스크린</PresentationFormat>
  <Paragraphs>594</Paragraphs>
  <Slides>41</Slides>
  <Notes>18</Notes>
  <HiddenSlides>4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Jua</vt:lpstr>
      <vt:lpstr>맑은 고딕</vt:lpstr>
      <vt:lpstr>Arial</vt:lpstr>
      <vt:lpstr>Wingdings</vt:lpstr>
      <vt:lpstr>Office 테마</vt:lpstr>
      <vt:lpstr>‘타임 키퍼’ 로그 라이크 게임  시스템 기획서</vt:lpstr>
      <vt:lpstr>목차</vt:lpstr>
      <vt:lpstr>게임 소개</vt:lpstr>
      <vt:lpstr>시스템 개요</vt:lpstr>
      <vt:lpstr>시스템 개요</vt:lpstr>
      <vt:lpstr>시스템 개요</vt:lpstr>
      <vt:lpstr>시스템 개요</vt:lpstr>
      <vt:lpstr>데이터</vt:lpstr>
      <vt:lpstr>데이터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PowerPoint 프레젠테이션</vt:lpstr>
      <vt:lpstr>PowerPoint 프레젠테이션</vt:lpstr>
      <vt:lpstr>PowerPoint 프레젠테이션</vt:lpstr>
      <vt:lpstr>PowerPoint 프레젠테이션</vt:lpstr>
      <vt:lpstr>던전</vt:lpstr>
      <vt:lpstr>던전</vt:lpstr>
      <vt:lpstr>던전</vt:lpstr>
      <vt:lpstr>던전</vt:lpstr>
      <vt:lpstr>캐릭터</vt:lpstr>
      <vt:lpstr>캐릭터</vt:lpstr>
      <vt:lpstr>캐릭터</vt:lpstr>
      <vt:lpstr>캐릭터</vt:lpstr>
      <vt:lpstr>캐릭터</vt:lpstr>
      <vt:lpstr>캐릭터</vt:lpstr>
      <vt:lpstr>몬스터</vt:lpstr>
      <vt:lpstr>몬스터</vt:lpstr>
      <vt:lpstr>몬스터</vt:lpstr>
      <vt:lpstr>스킬</vt:lpstr>
      <vt:lpstr>스킬</vt:lpstr>
      <vt:lpstr>스킬</vt:lpstr>
      <vt:lpstr>스킬</vt:lpstr>
      <vt:lpstr>전투 시스템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30</cp:revision>
  <dcterms:created xsi:type="dcterms:W3CDTF">2020-04-27T07:07:34Z</dcterms:created>
  <dcterms:modified xsi:type="dcterms:W3CDTF">2020-06-02T08:34:06Z</dcterms:modified>
</cp:coreProperties>
</file>